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72" r:id="rId4"/>
    <p:sldId id="268" r:id="rId5"/>
    <p:sldId id="259" r:id="rId6"/>
    <p:sldId id="260" r:id="rId7"/>
    <p:sldId id="261" r:id="rId8"/>
    <p:sldId id="262" r:id="rId9"/>
    <p:sldId id="269" r:id="rId10"/>
    <p:sldId id="273" r:id="rId11"/>
    <p:sldId id="270" r:id="rId12"/>
    <p:sldId id="274" r:id="rId13"/>
    <p:sldId id="275" r:id="rId14"/>
    <p:sldId id="276" r:id="rId15"/>
    <p:sldId id="277" r:id="rId16"/>
    <p:sldId id="278" r:id="rId17"/>
    <p:sldId id="279" r:id="rId18"/>
    <p:sldId id="280" r:id="rId19"/>
    <p:sldId id="281"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706" autoAdjust="0"/>
  </p:normalViewPr>
  <p:slideViewPr>
    <p:cSldViewPr>
      <p:cViewPr varScale="1">
        <p:scale>
          <a:sx n="69" d="100"/>
          <a:sy n="69" d="100"/>
        </p:scale>
        <p:origin x="412" y="32"/>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9/16/2019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9/16/2019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9/16/2019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9/16/2019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9/16/2019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9/16/2019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9/16/2019</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9/16/2019</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9/16/2019</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9/16/2019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9/16/2019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9/16/2019</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L40f5mgQGf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pgu3nKc8vM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YQTRGNXzU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Setting</a:t>
            </a:r>
            <a:endParaRPr lang="en-US" dirty="0"/>
          </a:p>
        </p:txBody>
      </p:sp>
      <p:sp>
        <p:nvSpPr>
          <p:cNvPr id="3" name="Subtitle 2"/>
          <p:cNvSpPr>
            <a:spLocks noGrp="1"/>
          </p:cNvSpPr>
          <p:nvPr>
            <p:ph type="subTitle" idx="1"/>
          </p:nvPr>
        </p:nvSpPr>
        <p:spPr/>
        <p:txBody>
          <a:bodyPr/>
          <a:lstStyle/>
          <a:p>
            <a:r>
              <a:rPr lang="en-US" dirty="0" smtClean="0"/>
              <a:t>Reading Comprehension</a:t>
            </a:r>
            <a:endParaRPr lang="en-US"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382000" cy="1143000"/>
          </a:xfrm>
        </p:spPr>
        <p:txBody>
          <a:bodyPr/>
          <a:lstStyle/>
          <a:p>
            <a:pPr algn="l">
              <a:defRPr/>
            </a:pPr>
            <a:r>
              <a:rPr lang="en-US" sz="4000" b="1" dirty="0">
                <a:solidFill>
                  <a:schemeClr val="tx2">
                    <a:lumMod val="75000"/>
                  </a:schemeClr>
                </a:solidFill>
              </a:rPr>
              <a:t>Suggested Answer</a:t>
            </a:r>
          </a:p>
        </p:txBody>
      </p:sp>
      <p:sp>
        <p:nvSpPr>
          <p:cNvPr id="3" name="Content Placeholder 2"/>
          <p:cNvSpPr>
            <a:spLocks noGrp="1"/>
          </p:cNvSpPr>
          <p:nvPr>
            <p:ph idx="1"/>
          </p:nvPr>
        </p:nvSpPr>
        <p:spPr>
          <a:xfrm>
            <a:off x="1828800" y="1371600"/>
            <a:ext cx="8382000" cy="1752600"/>
          </a:xfrm>
        </p:spPr>
        <p:txBody>
          <a:bodyPr/>
          <a:lstStyle/>
          <a:p>
            <a:pPr>
              <a:defRPr/>
            </a:pPr>
            <a:r>
              <a:rPr lang="en-US" sz="2800" dirty="0"/>
              <a:t>This story is taking place on a spaceship in the distant future.</a:t>
            </a:r>
          </a:p>
          <a:p>
            <a:pPr marL="0" indent="0">
              <a:buNone/>
              <a:defRPr/>
            </a:pPr>
            <a:endParaRPr lang="en-US" sz="2800" dirty="0"/>
          </a:p>
        </p:txBody>
      </p:sp>
      <p:sp>
        <p:nvSpPr>
          <p:cNvPr id="4" name="Title 1"/>
          <p:cNvSpPr txBox="1">
            <a:spLocks/>
          </p:cNvSpPr>
          <p:nvPr/>
        </p:nvSpPr>
        <p:spPr bwMode="auto">
          <a:xfrm>
            <a:off x="1827508" y="25527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4000" b="1" dirty="0">
                <a:solidFill>
                  <a:schemeClr val="tx2">
                    <a:lumMod val="75000"/>
                  </a:schemeClr>
                </a:solidFill>
                <a:latin typeface="+mj-lt"/>
              </a:rPr>
              <a:t>Explanation</a:t>
            </a:r>
          </a:p>
        </p:txBody>
      </p:sp>
      <p:sp>
        <p:nvSpPr>
          <p:cNvPr id="5" name="Content Placeholder 2"/>
          <p:cNvSpPr txBox="1">
            <a:spLocks/>
          </p:cNvSpPr>
          <p:nvPr/>
        </p:nvSpPr>
        <p:spPr bwMode="auto">
          <a:xfrm>
            <a:off x="1600200" y="3667286"/>
            <a:ext cx="838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457200" indent="-457200"/>
            <a:r>
              <a:rPr lang="en-US" altLang="en-US" sz="2800" dirty="0">
                <a:latin typeface="+mn-lt"/>
              </a:rPr>
              <a:t>I believe this because there is advanced technology and they are in a spaceship.</a:t>
            </a:r>
            <a:endParaRPr lang="en-US" altLang="en-US" sz="3000" dirty="0">
              <a:latin typeface="+mn-lt"/>
            </a:endParaRPr>
          </a:p>
        </p:txBody>
      </p:sp>
    </p:spTree>
    <p:extLst>
      <p:ext uri="{BB962C8B-B14F-4D97-AF65-F5344CB8AC3E}">
        <p14:creationId xmlns:p14="http://schemas.microsoft.com/office/powerpoint/2010/main" val="29147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Passage Two </a:t>
            </a:r>
            <a:endParaRPr lang="en-US" dirty="0"/>
          </a:p>
        </p:txBody>
      </p:sp>
      <p:sp>
        <p:nvSpPr>
          <p:cNvPr id="3" name="Content Placeholder 2"/>
          <p:cNvSpPr>
            <a:spLocks noGrp="1"/>
          </p:cNvSpPr>
          <p:nvPr>
            <p:ph idx="1"/>
          </p:nvPr>
        </p:nvSpPr>
        <p:spPr/>
        <p:txBody>
          <a:bodyPr>
            <a:normAutofit/>
          </a:bodyPr>
          <a:lstStyle/>
          <a:p>
            <a:r>
              <a:rPr lang="en-US" sz="3200" dirty="0" err="1" smtClean="0"/>
              <a:t>Orlak</a:t>
            </a:r>
            <a:r>
              <a:rPr lang="en-US" sz="3200" dirty="0" smtClean="0"/>
              <a:t> pulled </a:t>
            </a:r>
            <a:r>
              <a:rPr lang="en-US" sz="3200" dirty="0" err="1" smtClean="0"/>
              <a:t>Gorth</a:t>
            </a:r>
            <a:r>
              <a:rPr lang="en-US" sz="3200" dirty="0" smtClean="0"/>
              <a:t> near the fire. He wrapped his arm around him and spoke from his heart, “</a:t>
            </a:r>
            <a:r>
              <a:rPr lang="en-US" sz="3200" dirty="0" err="1" smtClean="0"/>
              <a:t>Orlak</a:t>
            </a:r>
            <a:r>
              <a:rPr lang="en-US" sz="3200" dirty="0" smtClean="0"/>
              <a:t> need mammoth fur. </a:t>
            </a:r>
            <a:r>
              <a:rPr lang="en-US" sz="3200" dirty="0" err="1" smtClean="0"/>
              <a:t>Orlak</a:t>
            </a:r>
            <a:r>
              <a:rPr lang="en-US" sz="3200" dirty="0" smtClean="0"/>
              <a:t> too cold in cave.” </a:t>
            </a:r>
            <a:r>
              <a:rPr lang="en-US" sz="3200" dirty="0" err="1" smtClean="0"/>
              <a:t>Gorth</a:t>
            </a:r>
            <a:r>
              <a:rPr lang="en-US" sz="3200" dirty="0" smtClean="0"/>
              <a:t> grunted and looked around the cave walls. </a:t>
            </a:r>
            <a:r>
              <a:rPr lang="en-US" sz="3200" dirty="0" err="1" smtClean="0"/>
              <a:t>Gorth</a:t>
            </a:r>
            <a:r>
              <a:rPr lang="en-US" sz="3200" dirty="0" smtClean="0"/>
              <a:t> remembered what it was like sleeping in a cave before he had a mammoth fur. He spoke to </a:t>
            </a:r>
            <a:r>
              <a:rPr lang="en-US" sz="3200" dirty="0" err="1" smtClean="0"/>
              <a:t>Orlak</a:t>
            </a:r>
            <a:r>
              <a:rPr lang="en-US" sz="3200" dirty="0" smtClean="0"/>
              <a:t>, “OK, </a:t>
            </a:r>
            <a:r>
              <a:rPr lang="en-US" sz="3200" dirty="0" err="1" smtClean="0"/>
              <a:t>Orlak</a:t>
            </a:r>
            <a:r>
              <a:rPr lang="en-US" sz="3200" dirty="0" smtClean="0"/>
              <a:t>. We get you  fur.” A cold wind blew through the cave.</a:t>
            </a:r>
            <a:endParaRPr lang="en-US" sz="3200" dirty="0"/>
          </a:p>
        </p:txBody>
      </p:sp>
    </p:spTree>
    <p:extLst>
      <p:ext uri="{BB962C8B-B14F-4D97-AF65-F5344CB8AC3E}">
        <p14:creationId xmlns:p14="http://schemas.microsoft.com/office/powerpoint/2010/main" val="157346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382000" cy="1143000"/>
          </a:xfrm>
        </p:spPr>
        <p:txBody>
          <a:bodyPr/>
          <a:lstStyle/>
          <a:p>
            <a:pPr algn="l">
              <a:defRPr/>
            </a:pPr>
            <a:r>
              <a:rPr lang="en-US" sz="4000" b="1" dirty="0">
                <a:solidFill>
                  <a:schemeClr val="tx2">
                    <a:lumMod val="75000"/>
                  </a:schemeClr>
                </a:solidFill>
              </a:rPr>
              <a:t>Suggested Answer</a:t>
            </a:r>
          </a:p>
        </p:txBody>
      </p:sp>
      <p:sp>
        <p:nvSpPr>
          <p:cNvPr id="3" name="Content Placeholder 2"/>
          <p:cNvSpPr>
            <a:spLocks noGrp="1"/>
          </p:cNvSpPr>
          <p:nvPr>
            <p:ph idx="1"/>
          </p:nvPr>
        </p:nvSpPr>
        <p:spPr>
          <a:xfrm>
            <a:off x="1828800" y="1371600"/>
            <a:ext cx="8382000" cy="1752600"/>
          </a:xfrm>
        </p:spPr>
        <p:txBody>
          <a:bodyPr/>
          <a:lstStyle/>
          <a:p>
            <a:pPr>
              <a:defRPr/>
            </a:pPr>
            <a:r>
              <a:rPr lang="en-US" sz="2800" dirty="0"/>
              <a:t>This story is taking place in the distant past in a cave.</a:t>
            </a:r>
          </a:p>
          <a:p>
            <a:pPr marL="0" indent="0">
              <a:buNone/>
              <a:defRPr/>
            </a:pPr>
            <a:endParaRPr lang="en-US" sz="2800" dirty="0"/>
          </a:p>
        </p:txBody>
      </p:sp>
      <p:sp>
        <p:nvSpPr>
          <p:cNvPr id="4" name="Title 1"/>
          <p:cNvSpPr txBox="1">
            <a:spLocks/>
          </p:cNvSpPr>
          <p:nvPr/>
        </p:nvSpPr>
        <p:spPr bwMode="auto">
          <a:xfrm>
            <a:off x="1828800" y="27432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4000" b="1" dirty="0">
                <a:solidFill>
                  <a:schemeClr val="tx2">
                    <a:lumMod val="75000"/>
                  </a:schemeClr>
                </a:solidFill>
                <a:latin typeface="+mj-lt"/>
              </a:rPr>
              <a:t>Explanation</a:t>
            </a:r>
          </a:p>
        </p:txBody>
      </p:sp>
      <p:sp>
        <p:nvSpPr>
          <p:cNvPr id="5" name="Content Placeholder 2"/>
          <p:cNvSpPr txBox="1">
            <a:spLocks/>
          </p:cNvSpPr>
          <p:nvPr/>
        </p:nvSpPr>
        <p:spPr bwMode="auto">
          <a:xfrm>
            <a:off x="1828800" y="3657600"/>
            <a:ext cx="838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457200" indent="-457200"/>
            <a:r>
              <a:rPr lang="en-US" altLang="en-US" sz="2800" dirty="0">
                <a:latin typeface="+mn-lt"/>
              </a:rPr>
              <a:t>I believe this because the characters appear to be cavemen plotting to acquire mammoth furs.  </a:t>
            </a:r>
            <a:endParaRPr lang="en-US" altLang="en-US" sz="3000" dirty="0">
              <a:latin typeface="+mn-lt"/>
            </a:endParaRPr>
          </a:p>
        </p:txBody>
      </p:sp>
    </p:spTree>
    <p:extLst>
      <p:ext uri="{BB962C8B-B14F-4D97-AF65-F5344CB8AC3E}">
        <p14:creationId xmlns:p14="http://schemas.microsoft.com/office/powerpoint/2010/main" val="218670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457200"/>
            <a:ext cx="8229600" cy="823912"/>
          </a:xfrm>
        </p:spPr>
        <p:txBody>
          <a:bodyPr/>
          <a:lstStyle/>
          <a:p>
            <a:pPr algn="ctr">
              <a:defRPr/>
            </a:pPr>
            <a:r>
              <a:rPr lang="en-US" dirty="0" smtClean="0"/>
              <a:t>Passage Three</a:t>
            </a:r>
            <a:endParaRPr lang="en-US" b="1" dirty="0" smtClean="0">
              <a:ea typeface="+mj-ea"/>
              <a:cs typeface="+mj-cs"/>
            </a:endParaRPr>
          </a:p>
        </p:txBody>
      </p:sp>
      <p:sp>
        <p:nvSpPr>
          <p:cNvPr id="14339" name="Rectangle 3"/>
          <p:cNvSpPr>
            <a:spLocks noGrp="1" noChangeArrowheads="1"/>
          </p:cNvSpPr>
          <p:nvPr>
            <p:ph type="body" idx="1"/>
          </p:nvPr>
        </p:nvSpPr>
        <p:spPr>
          <a:xfrm>
            <a:off x="1752600" y="1524000"/>
            <a:ext cx="8686800" cy="5715000"/>
          </a:xfrm>
        </p:spPr>
        <p:txBody>
          <a:bodyPr/>
          <a:lstStyle/>
          <a:p>
            <a:pPr eaLnBrk="1" hangingPunct="1">
              <a:buFontTx/>
              <a:buNone/>
            </a:pPr>
            <a:r>
              <a:rPr lang="en-US" altLang="en-US" dirty="0" smtClean="0"/>
              <a:t>		</a:t>
            </a:r>
            <a:r>
              <a:rPr lang="en-US" altLang="en-US" sz="3000" dirty="0"/>
              <a:t>Chuck kicked the basketball.  It bounced off the wrestling mats on the wall of the gymnasium with a thud.  There was no one around to get offended by his behavior.  He crumpled up his progress report and threw it into the bleachers.  He screamed, “</a:t>
            </a:r>
            <a:r>
              <a:rPr lang="en-US" altLang="ja-JP" sz="3000" dirty="0" err="1"/>
              <a:t>Ahh</a:t>
            </a:r>
            <a:r>
              <a:rPr lang="en-US" altLang="ja-JP" sz="3000" dirty="0"/>
              <a:t>!  All I wanted to do was play in that game!  This is so unfair.</a:t>
            </a:r>
            <a:r>
              <a:rPr lang="en-US" altLang="en-US" sz="3000" dirty="0"/>
              <a:t>”</a:t>
            </a:r>
            <a:r>
              <a:rPr lang="en-US" altLang="ja-JP" sz="3000" dirty="0"/>
              <a:t>  He was miserable and sweating.  His phone started ringing in his pocket.  </a:t>
            </a:r>
            <a:endParaRPr lang="en-US" altLang="en-US" sz="3000" dirty="0"/>
          </a:p>
        </p:txBody>
      </p:sp>
    </p:spTree>
    <p:extLst>
      <p:ext uri="{BB962C8B-B14F-4D97-AF65-F5344CB8AC3E}">
        <p14:creationId xmlns:p14="http://schemas.microsoft.com/office/powerpoint/2010/main" val="32723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382000" cy="1143000"/>
          </a:xfrm>
        </p:spPr>
        <p:txBody>
          <a:bodyPr/>
          <a:lstStyle/>
          <a:p>
            <a:pPr algn="l">
              <a:defRPr/>
            </a:pPr>
            <a:r>
              <a:rPr lang="en-US" sz="4000" b="1" dirty="0">
                <a:solidFill>
                  <a:schemeClr val="tx2">
                    <a:lumMod val="75000"/>
                  </a:schemeClr>
                </a:solidFill>
              </a:rPr>
              <a:t>Suggested Answer</a:t>
            </a:r>
          </a:p>
        </p:txBody>
      </p:sp>
      <p:sp>
        <p:nvSpPr>
          <p:cNvPr id="3" name="Content Placeholder 2"/>
          <p:cNvSpPr>
            <a:spLocks noGrp="1"/>
          </p:cNvSpPr>
          <p:nvPr>
            <p:ph idx="1"/>
          </p:nvPr>
        </p:nvSpPr>
        <p:spPr>
          <a:xfrm>
            <a:off x="1828800" y="1371600"/>
            <a:ext cx="8382000" cy="1752600"/>
          </a:xfrm>
        </p:spPr>
        <p:txBody>
          <a:bodyPr/>
          <a:lstStyle/>
          <a:p>
            <a:pPr>
              <a:defRPr/>
            </a:pPr>
            <a:r>
              <a:rPr lang="en-US" sz="2800" dirty="0"/>
              <a:t>This story is taking place during modern times in a gym.</a:t>
            </a:r>
          </a:p>
          <a:p>
            <a:pPr marL="0" indent="0">
              <a:buNone/>
              <a:defRPr/>
            </a:pPr>
            <a:endParaRPr lang="en-US" sz="2800" dirty="0"/>
          </a:p>
        </p:txBody>
      </p:sp>
      <p:sp>
        <p:nvSpPr>
          <p:cNvPr id="4" name="Title 1"/>
          <p:cNvSpPr txBox="1">
            <a:spLocks/>
          </p:cNvSpPr>
          <p:nvPr/>
        </p:nvSpPr>
        <p:spPr bwMode="auto">
          <a:xfrm>
            <a:off x="1828800" y="27432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4000" b="1" dirty="0">
                <a:solidFill>
                  <a:schemeClr val="tx2">
                    <a:lumMod val="75000"/>
                  </a:schemeClr>
                </a:solidFill>
                <a:latin typeface="+mj-lt"/>
              </a:rPr>
              <a:t>Explanation</a:t>
            </a:r>
          </a:p>
        </p:txBody>
      </p:sp>
      <p:sp>
        <p:nvSpPr>
          <p:cNvPr id="5" name="Content Placeholder 2"/>
          <p:cNvSpPr txBox="1">
            <a:spLocks/>
          </p:cNvSpPr>
          <p:nvPr/>
        </p:nvSpPr>
        <p:spPr bwMode="auto">
          <a:xfrm>
            <a:off x="1828800" y="3657600"/>
            <a:ext cx="838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457200" indent="-457200"/>
            <a:r>
              <a:rPr lang="en-US" altLang="en-US" sz="2800" dirty="0">
                <a:latin typeface="+mn-lt"/>
              </a:rPr>
              <a:t>I believe this because Chuck is in a gym and he has a phone.  </a:t>
            </a:r>
            <a:endParaRPr lang="en-US" altLang="en-US" sz="3000" dirty="0">
              <a:latin typeface="+mn-lt"/>
            </a:endParaRPr>
          </a:p>
        </p:txBody>
      </p:sp>
    </p:spTree>
    <p:extLst>
      <p:ext uri="{BB962C8B-B14F-4D97-AF65-F5344CB8AC3E}">
        <p14:creationId xmlns:p14="http://schemas.microsoft.com/office/powerpoint/2010/main" val="416703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try with something familiar…</a:t>
            </a:r>
            <a:endParaRPr lang="en-US" dirty="0"/>
          </a:p>
        </p:txBody>
      </p:sp>
      <p:sp>
        <p:nvSpPr>
          <p:cNvPr id="3" name="Content Placeholder 2"/>
          <p:cNvSpPr>
            <a:spLocks noGrp="1"/>
          </p:cNvSpPr>
          <p:nvPr>
            <p:ph idx="1"/>
          </p:nvPr>
        </p:nvSpPr>
        <p:spPr/>
        <p:txBody>
          <a:bodyPr>
            <a:normAutofit/>
          </a:bodyPr>
          <a:lstStyle/>
          <a:p>
            <a:r>
              <a:rPr lang="en-US" sz="2800" dirty="0" smtClean="0"/>
              <a:t>The train went to a </a:t>
            </a:r>
            <a:r>
              <a:rPr lang="en-US" sz="2800" dirty="0"/>
              <a:t>large, </a:t>
            </a:r>
            <a:r>
              <a:rPr lang="en-US" sz="2800" dirty="0" smtClean="0"/>
              <a:t>seven-story </a:t>
            </a:r>
            <a:r>
              <a:rPr lang="en-US" sz="2800" dirty="0"/>
              <a:t>high building supported by magic, with a hundred and forty two staircases throughout its many </a:t>
            </a:r>
            <a:r>
              <a:rPr lang="en-US" sz="2800" dirty="0" smtClean="0"/>
              <a:t>towers, turrets </a:t>
            </a:r>
            <a:r>
              <a:rPr lang="en-US" sz="2800" dirty="0"/>
              <a:t>and very deep dungeons. The castle was built in the late Early Middle Ages </a:t>
            </a:r>
            <a:r>
              <a:rPr lang="en-US" sz="2800" dirty="0" smtClean="0"/>
              <a:t>by </a:t>
            </a:r>
            <a:r>
              <a:rPr lang="en-US" sz="2800" dirty="0"/>
              <a:t>a wizard architect and the four most celebrated wizards of the age: </a:t>
            </a:r>
            <a:r>
              <a:rPr lang="en-US" sz="2800" dirty="0" err="1"/>
              <a:t>Godric</a:t>
            </a:r>
            <a:r>
              <a:rPr lang="en-US" sz="2800" dirty="0"/>
              <a:t> Gryffindor, Helga </a:t>
            </a:r>
            <a:r>
              <a:rPr lang="en-US" sz="2800" dirty="0" err="1"/>
              <a:t>Hufflepuff</a:t>
            </a:r>
            <a:r>
              <a:rPr lang="en-US" sz="2800" dirty="0"/>
              <a:t>, Rowena </a:t>
            </a:r>
            <a:r>
              <a:rPr lang="en-US" sz="2800" dirty="0" err="1"/>
              <a:t>Ravenclaw</a:t>
            </a:r>
            <a:r>
              <a:rPr lang="en-US" sz="2800" dirty="0"/>
              <a:t> and Salazar </a:t>
            </a:r>
            <a:r>
              <a:rPr lang="en-US" sz="2800" dirty="0" err="1"/>
              <a:t>Slytherin</a:t>
            </a:r>
            <a:r>
              <a:rPr lang="en-US" sz="2800" dirty="0"/>
              <a:t>. </a:t>
            </a:r>
            <a:r>
              <a:rPr lang="en-US" sz="2800" dirty="0" smtClean="0"/>
              <a:t>It is regarded </a:t>
            </a:r>
            <a:r>
              <a:rPr lang="en-US" sz="2800" dirty="0"/>
              <a:t>as the finest wizarding school in the world</a:t>
            </a:r>
            <a:r>
              <a:rPr lang="en-US" sz="2800" dirty="0" smtClean="0"/>
              <a:t>. It is said that, “The castle is a strong hold of ancient magic.” </a:t>
            </a:r>
            <a:endParaRPr lang="en-US" sz="2800" dirty="0"/>
          </a:p>
        </p:txBody>
      </p:sp>
    </p:spTree>
    <p:extLst>
      <p:ext uri="{BB962C8B-B14F-4D97-AF65-F5344CB8AC3E}">
        <p14:creationId xmlns:p14="http://schemas.microsoft.com/office/powerpoint/2010/main" val="147602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a:t>
            </a:r>
            <a:br>
              <a:rPr lang="en-US" dirty="0" smtClean="0"/>
            </a:br>
            <a:r>
              <a:rPr lang="en-US" dirty="0" smtClean="0"/>
              <a:t>Hogwarts School of Witchcraft and Wizardry </a:t>
            </a:r>
            <a:endParaRPr lang="en-US" dirty="0"/>
          </a:p>
        </p:txBody>
      </p:sp>
      <p:pic>
        <p:nvPicPr>
          <p:cNvPr id="4" name="L40f5mgQGfY"/>
          <p:cNvPicPr>
            <a:picLocks noGrp="1" noRot="1" noChangeAspect="1"/>
          </p:cNvPicPr>
          <p:nvPr>
            <p:ph idx="1"/>
            <a:videoFile r:link="rId1"/>
          </p:nvPr>
        </p:nvPicPr>
        <p:blipFill>
          <a:blip r:embed="rId3"/>
          <a:stretch>
            <a:fillRect/>
          </a:stretch>
        </p:blipFill>
        <p:spPr>
          <a:xfrm>
            <a:off x="2286000" y="1981200"/>
            <a:ext cx="7044266" cy="3962400"/>
          </a:xfrm>
          <a:prstGeom prst="rect">
            <a:avLst/>
          </a:prstGeom>
        </p:spPr>
      </p:pic>
    </p:spTree>
    <p:extLst>
      <p:ext uri="{BB962C8B-B14F-4D97-AF65-F5344CB8AC3E}">
        <p14:creationId xmlns:p14="http://schemas.microsoft.com/office/powerpoint/2010/main" val="3304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again…</a:t>
            </a:r>
            <a:endParaRPr lang="en-US" dirty="0"/>
          </a:p>
        </p:txBody>
      </p:sp>
      <p:sp>
        <p:nvSpPr>
          <p:cNvPr id="3" name="Content Placeholder 2"/>
          <p:cNvSpPr>
            <a:spLocks noGrp="1"/>
          </p:cNvSpPr>
          <p:nvPr>
            <p:ph idx="1"/>
          </p:nvPr>
        </p:nvSpPr>
        <p:spPr/>
        <p:txBody>
          <a:bodyPr>
            <a:normAutofit/>
          </a:bodyPr>
          <a:lstStyle/>
          <a:p>
            <a:r>
              <a:rPr lang="en-US" sz="2800" dirty="0" smtClean="0"/>
              <a:t>She sat against the edge of an old space carrier that she had fixed into a temporary home. It was empty and full of scraps, just like this planet. As she put on the old helmet, the only clue remaining of her family, she looked out into the dessert horizon and watched the two suns set. </a:t>
            </a:r>
            <a:r>
              <a:rPr lang="en-US" sz="2800" dirty="0" err="1" smtClean="0"/>
              <a:t>Jakku</a:t>
            </a:r>
            <a:r>
              <a:rPr lang="en-US" sz="2800" dirty="0" smtClean="0"/>
              <a:t>, her planet, had become a junk yard. A junkyard full of traders and thieves. Rey sat in her planet’s sandy ground eating the last bit of food that she had. Just then, she heard a beeping sound in the distance. A trader? A droid? She ran around the piece-of-garbage ship to see a BB unit stuck in the net of a sand person, ready to be traded. </a:t>
            </a:r>
            <a:endParaRPr lang="en-US" sz="2800" dirty="0"/>
          </a:p>
        </p:txBody>
      </p:sp>
    </p:spTree>
    <p:extLst>
      <p:ext uri="{BB962C8B-B14F-4D97-AF65-F5344CB8AC3E}">
        <p14:creationId xmlns:p14="http://schemas.microsoft.com/office/powerpoint/2010/main" val="178430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a:t>
            </a:r>
            <a:br>
              <a:rPr lang="en-US" dirty="0" smtClean="0"/>
            </a:br>
            <a:r>
              <a:rPr lang="en-US" dirty="0" smtClean="0"/>
              <a:t>Star Wars: The Force Awakens </a:t>
            </a:r>
            <a:endParaRPr lang="en-US" dirty="0"/>
          </a:p>
        </p:txBody>
      </p:sp>
      <p:pic>
        <p:nvPicPr>
          <p:cNvPr id="4" name="pgu3nKc8vMY"/>
          <p:cNvPicPr>
            <a:picLocks noGrp="1" noRot="1" noChangeAspect="1"/>
          </p:cNvPicPr>
          <p:nvPr>
            <p:ph idx="1"/>
            <a:videoFile r:link="rId1"/>
          </p:nvPr>
        </p:nvPicPr>
        <p:blipFill>
          <a:blip r:embed="rId3"/>
          <a:stretch>
            <a:fillRect/>
          </a:stretch>
        </p:blipFill>
        <p:spPr>
          <a:xfrm>
            <a:off x="3048000" y="2362200"/>
            <a:ext cx="6096000" cy="3429000"/>
          </a:xfrm>
          <a:prstGeom prst="rect">
            <a:avLst/>
          </a:prstGeom>
        </p:spPr>
      </p:pic>
    </p:spTree>
    <p:extLst>
      <p:ext uri="{BB962C8B-B14F-4D97-AF65-F5344CB8AC3E}">
        <p14:creationId xmlns:p14="http://schemas.microsoft.com/office/powerpoint/2010/main" val="170484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last time </a:t>
            </a:r>
            <a:r>
              <a:rPr lang="en-US" dirty="0" smtClean="0">
                <a:sym typeface="Wingdings" panose="05000000000000000000" pitchFamily="2" charset="2"/>
              </a:rPr>
              <a:t> </a:t>
            </a:r>
            <a:endParaRPr lang="en-US" dirty="0"/>
          </a:p>
        </p:txBody>
      </p:sp>
      <p:sp>
        <p:nvSpPr>
          <p:cNvPr id="3" name="Content Placeholder 2"/>
          <p:cNvSpPr>
            <a:spLocks noGrp="1"/>
          </p:cNvSpPr>
          <p:nvPr>
            <p:ph idx="1"/>
          </p:nvPr>
        </p:nvSpPr>
        <p:spPr/>
        <p:txBody>
          <a:bodyPr>
            <a:noAutofit/>
          </a:bodyPr>
          <a:lstStyle/>
          <a:p>
            <a:r>
              <a:rPr lang="en-US" sz="2800" dirty="0" smtClean="0"/>
              <a:t>Suddenly, she felt the platform lift. Her heart began to race and fear surrounded her. How did she end up back here? For the second time? The platform lifted out of the darkness and she was blinded by sunlight. Everything was moving so fast. She could see herself surrounded by water. Each victor had their own path. Trees and plants were nearby, but all she could see was water. She looked to her left and could see </a:t>
            </a:r>
            <a:r>
              <a:rPr lang="en-US" sz="2800" dirty="0" err="1" smtClean="0"/>
              <a:t>Peeta</a:t>
            </a:r>
            <a:r>
              <a:rPr lang="en-US" sz="2800" dirty="0" smtClean="0"/>
              <a:t>. They were back in the arena. She looked around to see what she could find. The island was in the center. She would have to swim there to find a weapon. Just then she heard the alarm and a faceless voice say, “May the odds </a:t>
            </a:r>
            <a:r>
              <a:rPr lang="en-US" sz="2800" dirty="0"/>
              <a:t>b</a:t>
            </a:r>
            <a:r>
              <a:rPr lang="en-US" sz="2800" dirty="0" smtClean="0"/>
              <a:t>e ever in your favor.” </a:t>
            </a:r>
            <a:endParaRPr lang="en-US" sz="2800" dirty="0"/>
          </a:p>
        </p:txBody>
      </p:sp>
    </p:spTree>
    <p:extLst>
      <p:ext uri="{BB962C8B-B14F-4D97-AF65-F5344CB8AC3E}">
        <p14:creationId xmlns:p14="http://schemas.microsoft.com/office/powerpoint/2010/main" val="13428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Setting? </a:t>
            </a:r>
            <a:endParaRPr lang="en-US" dirty="0"/>
          </a:p>
        </p:txBody>
      </p:sp>
      <p:sp>
        <p:nvSpPr>
          <p:cNvPr id="3" name="Content Placeholder 2"/>
          <p:cNvSpPr>
            <a:spLocks noGrp="1"/>
          </p:cNvSpPr>
          <p:nvPr>
            <p:ph idx="1"/>
          </p:nvPr>
        </p:nvSpPr>
        <p:spPr/>
        <p:txBody>
          <a:bodyPr/>
          <a:lstStyle/>
          <a:p>
            <a:r>
              <a:rPr lang="en-US" sz="3200" dirty="0" smtClean="0"/>
              <a:t>The </a:t>
            </a:r>
            <a:r>
              <a:rPr lang="en-US" sz="3200" b="1" dirty="0" smtClean="0">
                <a:solidFill>
                  <a:srgbClr val="FF0000"/>
                </a:solidFill>
              </a:rPr>
              <a:t>time</a:t>
            </a:r>
            <a:r>
              <a:rPr lang="en-US" sz="3200" dirty="0" smtClean="0"/>
              <a:t> and </a:t>
            </a:r>
            <a:r>
              <a:rPr lang="en-US" sz="3200" b="1" dirty="0" smtClean="0">
                <a:solidFill>
                  <a:srgbClr val="FF0000"/>
                </a:solidFill>
              </a:rPr>
              <a:t>place</a:t>
            </a:r>
            <a:r>
              <a:rPr lang="en-US" sz="3200" dirty="0" smtClean="0"/>
              <a:t> where a story happens</a:t>
            </a:r>
          </a:p>
          <a:p>
            <a:pPr marL="0" indent="0">
              <a:buNone/>
            </a:pPr>
            <a:endParaRPr lang="en-US" dirty="0" smtClean="0"/>
          </a:p>
          <a:p>
            <a:pPr marL="0" indent="0">
              <a:buNone/>
            </a:pPr>
            <a:r>
              <a:rPr lang="en-US" sz="3400" dirty="0" smtClean="0">
                <a:solidFill>
                  <a:srgbClr val="B2D0B4"/>
                </a:solidFill>
                <a:ea typeface="+mj-ea"/>
                <a:cs typeface="+mj-cs"/>
              </a:rPr>
              <a:t>Why is it important to know? </a:t>
            </a:r>
          </a:p>
          <a:p>
            <a:pPr marL="0" indent="0">
              <a:buNone/>
            </a:pPr>
            <a:endParaRPr lang="en-US" dirty="0"/>
          </a:p>
          <a:p>
            <a:r>
              <a:rPr lang="en-US" sz="3200" dirty="0" smtClean="0"/>
              <a:t>Knowing the setting helps you </a:t>
            </a:r>
            <a:r>
              <a:rPr lang="en-US" sz="3200" dirty="0" smtClean="0">
                <a:solidFill>
                  <a:srgbClr val="FF0000"/>
                </a:solidFill>
              </a:rPr>
              <a:t>visualize</a:t>
            </a:r>
            <a:r>
              <a:rPr lang="en-US" sz="3200" dirty="0" smtClean="0"/>
              <a:t> the text</a:t>
            </a:r>
            <a:endParaRPr lang="en-US" sz="3200" dirty="0"/>
          </a:p>
          <a:p>
            <a:r>
              <a:rPr lang="en-US" sz="3200" dirty="0" smtClean="0"/>
              <a:t>Setting effects the development of the </a:t>
            </a:r>
            <a:r>
              <a:rPr lang="en-US" sz="3200" dirty="0" smtClean="0">
                <a:solidFill>
                  <a:srgbClr val="FF0000"/>
                </a:solidFill>
              </a:rPr>
              <a:t>plot</a:t>
            </a:r>
            <a:endParaRPr lang="en-US" sz="3200" dirty="0">
              <a:solidFill>
                <a:srgbClr val="FF0000"/>
              </a:solidFill>
            </a:endParaRPr>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a:t>
            </a:r>
            <a:br>
              <a:rPr lang="en-US" dirty="0" smtClean="0"/>
            </a:br>
            <a:r>
              <a:rPr lang="en-US" dirty="0" smtClean="0"/>
              <a:t>The Hunger Games: Catching Fire</a:t>
            </a:r>
            <a:endParaRPr lang="en-US" dirty="0"/>
          </a:p>
        </p:txBody>
      </p:sp>
      <p:pic>
        <p:nvPicPr>
          <p:cNvPr id="4" name="YQTRGNXzUus"/>
          <p:cNvPicPr>
            <a:picLocks noGrp="1" noRot="1" noChangeAspect="1"/>
          </p:cNvPicPr>
          <p:nvPr>
            <p:ph idx="1"/>
            <a:videoFile r:link="rId1"/>
          </p:nvPr>
        </p:nvPicPr>
        <p:blipFill>
          <a:blip r:embed="rId3"/>
          <a:stretch>
            <a:fillRect/>
          </a:stretch>
        </p:blipFill>
        <p:spPr>
          <a:xfrm>
            <a:off x="2971800" y="2362200"/>
            <a:ext cx="5943600" cy="3343276"/>
          </a:xfrm>
          <a:prstGeom prst="rect">
            <a:avLst/>
          </a:prstGeom>
        </p:spPr>
      </p:pic>
    </p:spTree>
    <p:extLst>
      <p:ext uri="{BB962C8B-B14F-4D97-AF65-F5344CB8AC3E}">
        <p14:creationId xmlns:p14="http://schemas.microsoft.com/office/powerpoint/2010/main" val="129091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Determine the Setting</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b="1" dirty="0" smtClean="0">
                <a:solidFill>
                  <a:srgbClr val="FF0000"/>
                </a:solidFill>
              </a:rPr>
              <a:t>narrator</a:t>
            </a:r>
            <a:r>
              <a:rPr lang="en-US" sz="2800" b="1" dirty="0" smtClean="0"/>
              <a:t> may tell you</a:t>
            </a:r>
            <a:r>
              <a:rPr lang="en-US" sz="2800" dirty="0" smtClean="0"/>
              <a:t> exactly when and where the story are taking place</a:t>
            </a:r>
          </a:p>
          <a:p>
            <a:r>
              <a:rPr lang="en-US" sz="2800" dirty="0" smtClean="0"/>
              <a:t>However, Sometimes you may have to </a:t>
            </a:r>
            <a:r>
              <a:rPr lang="en-US" sz="2800" b="1" dirty="0" smtClean="0"/>
              <a:t>determine the setting based on </a:t>
            </a:r>
            <a:r>
              <a:rPr lang="en-US" sz="2800" b="1" dirty="0" smtClean="0">
                <a:solidFill>
                  <a:srgbClr val="FF0000"/>
                </a:solidFill>
              </a:rPr>
              <a:t>clues</a:t>
            </a:r>
          </a:p>
          <a:p>
            <a:r>
              <a:rPr lang="en-US" sz="2800" dirty="0" smtClean="0"/>
              <a:t>If the exact date is not listed, it is good enough to say something like </a:t>
            </a:r>
            <a:r>
              <a:rPr lang="en-US" sz="2800" b="1" dirty="0" smtClean="0"/>
              <a:t>modern times </a:t>
            </a:r>
            <a:r>
              <a:rPr lang="en-US" sz="2800" b="1" u="sng" dirty="0" smtClean="0">
                <a:solidFill>
                  <a:srgbClr val="FF0000"/>
                </a:solidFill>
              </a:rPr>
              <a:t>PRESENT</a:t>
            </a:r>
            <a:r>
              <a:rPr lang="en-US" sz="2800" b="1" dirty="0" smtClean="0"/>
              <a:t>, </a:t>
            </a:r>
            <a:r>
              <a:rPr lang="en-US" sz="2800" dirty="0" smtClean="0"/>
              <a:t>in the </a:t>
            </a:r>
            <a:r>
              <a:rPr lang="en-US" sz="2800" b="1" dirty="0" smtClean="0"/>
              <a:t>recent </a:t>
            </a:r>
            <a:r>
              <a:rPr lang="en-US" sz="2800" b="1" u="sng" dirty="0" smtClean="0">
                <a:solidFill>
                  <a:srgbClr val="FF0000"/>
                </a:solidFill>
              </a:rPr>
              <a:t>PAST</a:t>
            </a:r>
            <a:r>
              <a:rPr lang="en-US" sz="2800" b="1" dirty="0" smtClean="0"/>
              <a:t>,</a:t>
            </a:r>
            <a:r>
              <a:rPr lang="en-US" sz="2800" dirty="0" smtClean="0"/>
              <a:t> in the </a:t>
            </a:r>
            <a:r>
              <a:rPr lang="en-US" sz="2800" b="1" dirty="0" smtClean="0"/>
              <a:t>distant </a:t>
            </a:r>
            <a:r>
              <a:rPr lang="en-US" sz="2800" b="1" u="sng" dirty="0" smtClean="0"/>
              <a:t>PAST</a:t>
            </a:r>
            <a:r>
              <a:rPr lang="en-US" sz="2800" dirty="0" smtClean="0"/>
              <a:t>, in the </a:t>
            </a:r>
            <a:r>
              <a:rPr lang="en-US" sz="2800" b="1" dirty="0" smtClean="0"/>
              <a:t>distant </a:t>
            </a:r>
            <a:r>
              <a:rPr lang="en-US" sz="2800" b="1" u="sng" dirty="0" smtClean="0">
                <a:solidFill>
                  <a:srgbClr val="FF0000"/>
                </a:solidFill>
              </a:rPr>
              <a:t>FUTURE</a:t>
            </a:r>
            <a:r>
              <a:rPr lang="en-US" sz="2800" dirty="0" smtClean="0"/>
              <a:t>, etc. </a:t>
            </a:r>
            <a:endParaRPr lang="en-US" sz="2800" dirty="0"/>
          </a:p>
        </p:txBody>
      </p:sp>
    </p:spTree>
    <p:extLst>
      <p:ext uri="{BB962C8B-B14F-4D97-AF65-F5344CB8AC3E}">
        <p14:creationId xmlns:p14="http://schemas.microsoft.com/office/powerpoint/2010/main" val="422015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One: </a:t>
            </a:r>
            <a:endParaRPr lang="en-US" dirty="0"/>
          </a:p>
        </p:txBody>
      </p:sp>
      <p:sp>
        <p:nvSpPr>
          <p:cNvPr id="3" name="Content Placeholder 2"/>
          <p:cNvSpPr>
            <a:spLocks noGrp="1"/>
          </p:cNvSpPr>
          <p:nvPr>
            <p:ph idx="1"/>
          </p:nvPr>
        </p:nvSpPr>
        <p:spPr/>
        <p:txBody>
          <a:bodyPr>
            <a:normAutofit/>
          </a:bodyPr>
          <a:lstStyle/>
          <a:p>
            <a:r>
              <a:rPr lang="en-US" sz="2800" dirty="0" smtClean="0"/>
              <a:t>Jake hopped on his horse and trotted around the stables. He looked around the range from his mount and considered going on a ride through the prairie. He decided against it. Then he heard a train whistle in the distance. This was it. More settlers have arrived. Now Jake would take some of the weaker horses to the station and sell them to the new folks, who were horseless. </a:t>
            </a:r>
          </a:p>
          <a:p>
            <a:pPr marL="0" indent="0">
              <a:buNone/>
            </a:pPr>
            <a:endParaRPr lang="en-US" dirty="0" smtClean="0"/>
          </a:p>
          <a:p>
            <a:r>
              <a:rPr lang="en-US" sz="3400" dirty="0" smtClean="0">
                <a:solidFill>
                  <a:srgbClr val="B2D0B4"/>
                </a:solidFill>
                <a:ea typeface="+mj-ea"/>
                <a:cs typeface="+mj-cs"/>
              </a:rPr>
              <a:t>When and where did this story take place? </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23338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Answer</a:t>
            </a:r>
            <a:endParaRPr lang="en-US" dirty="0"/>
          </a:p>
        </p:txBody>
      </p:sp>
      <p:sp>
        <p:nvSpPr>
          <p:cNvPr id="3" name="Content Placeholder 2"/>
          <p:cNvSpPr>
            <a:spLocks noGrp="1"/>
          </p:cNvSpPr>
          <p:nvPr>
            <p:ph sz="half" idx="1"/>
          </p:nvPr>
        </p:nvSpPr>
        <p:spPr/>
        <p:txBody>
          <a:bodyPr/>
          <a:lstStyle/>
          <a:p>
            <a:r>
              <a:rPr lang="en-US" sz="2400" dirty="0" smtClean="0"/>
              <a:t>The story is taking place in the past, perhaps the late 1800’s, on a ranch near a train station. </a:t>
            </a:r>
          </a:p>
          <a:p>
            <a:endParaRPr lang="en-US" dirty="0"/>
          </a:p>
          <a:p>
            <a:r>
              <a:rPr lang="en-US" sz="3400" dirty="0" smtClean="0">
                <a:solidFill>
                  <a:srgbClr val="B2D0B4"/>
                </a:solidFill>
                <a:ea typeface="+mj-ea"/>
                <a:cs typeface="+mj-cs"/>
              </a:rPr>
              <a:t>Explanation</a:t>
            </a:r>
          </a:p>
          <a:p>
            <a:r>
              <a:rPr lang="en-US" sz="2400" dirty="0" smtClean="0"/>
              <a:t>I believe this because the train whistles seems important to Jake. There are no cars and Jake is selling horses. </a:t>
            </a:r>
            <a:endParaRPr lang="en-US" sz="24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1510350"/>
            <a:ext cx="5029200" cy="4029041"/>
          </a:xfrm>
        </p:spPr>
      </p:pic>
    </p:spTree>
    <p:extLst>
      <p:ext uri="{BB962C8B-B14F-4D97-AF65-F5344CB8AC3E}">
        <p14:creationId xmlns:p14="http://schemas.microsoft.com/office/powerpoint/2010/main" val="118058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5" name="Content Placeholder 3"/>
          <p:cNvSpPr>
            <a:spLocks noGrp="1"/>
          </p:cNvSpPr>
          <p:nvPr>
            <p:ph sz="half" idx="1"/>
          </p:nvPr>
        </p:nvSpPr>
        <p:spPr/>
        <p:txBody>
          <a:bodyPr>
            <a:noAutofit/>
          </a:bodyPr>
          <a:lstStyle/>
          <a:p>
            <a:r>
              <a:rPr lang="en-US" sz="2800" dirty="0" smtClean="0"/>
              <a:t>The setting is the </a:t>
            </a:r>
            <a:r>
              <a:rPr lang="en-US" sz="2800" b="1" dirty="0" smtClean="0"/>
              <a:t>time and place</a:t>
            </a:r>
            <a:endParaRPr lang="en-US" sz="2800" b="1" dirty="0"/>
          </a:p>
          <a:p>
            <a:r>
              <a:rPr lang="en-US" sz="2800" dirty="0" smtClean="0"/>
              <a:t>If </a:t>
            </a:r>
            <a:r>
              <a:rPr lang="en-US" sz="2800" dirty="0"/>
              <a:t>it isn’t clearly </a:t>
            </a:r>
            <a:r>
              <a:rPr lang="en-US" sz="2800" dirty="0" smtClean="0"/>
              <a:t>stated, </a:t>
            </a:r>
            <a:r>
              <a:rPr lang="en-US" sz="2800" dirty="0"/>
              <a:t>l</a:t>
            </a:r>
            <a:r>
              <a:rPr lang="en-US" sz="2800" dirty="0" smtClean="0"/>
              <a:t>ook for clues as to where and when the story is happening. </a:t>
            </a:r>
          </a:p>
          <a:p>
            <a:r>
              <a:rPr lang="en-US" sz="2800" dirty="0" smtClean="0"/>
              <a:t>Saying things like, modern times, the recent past, and the distant past will work if the date isn’t clearly stated. </a:t>
            </a:r>
            <a:endParaRPr lang="en-US" sz="2800"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7950" y="2201069"/>
            <a:ext cx="4762500" cy="3600450"/>
          </a:xfrm>
        </p:spPr>
      </p:pic>
    </p:spTree>
    <p:extLst>
      <p:ext uri="{BB962C8B-B14F-4D97-AF65-F5344CB8AC3E}">
        <p14:creationId xmlns:p14="http://schemas.microsoft.com/office/powerpoint/2010/main" val="24260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Let’s Practice</a:t>
            </a:r>
            <a:endParaRPr lang="en-US" dirty="0"/>
          </a:p>
        </p:txBody>
      </p:sp>
      <p:sp>
        <p:nvSpPr>
          <p:cNvPr id="3" name="Text Placeholder 2"/>
          <p:cNvSpPr>
            <a:spLocks noGrp="1"/>
          </p:cNvSpPr>
          <p:nvPr>
            <p:ph type="body" idx="1"/>
          </p:nvPr>
        </p:nvSpPr>
        <p:spPr/>
        <p:txBody>
          <a:bodyPr/>
          <a:lstStyle/>
          <a:p>
            <a:r>
              <a:rPr lang="en-US" dirty="0" smtClean="0"/>
              <a:t>Guess the setting from the passage</a:t>
            </a:r>
            <a:endParaRPr lang="en-US" dirty="0"/>
          </a:p>
        </p:txBody>
      </p:sp>
    </p:spTree>
    <p:extLst>
      <p:ext uri="{BB962C8B-B14F-4D97-AF65-F5344CB8AC3E}">
        <p14:creationId xmlns:p14="http://schemas.microsoft.com/office/powerpoint/2010/main" val="17837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Practice</a:t>
            </a:r>
            <a:endParaRPr lang="en-US" sz="4000" dirty="0"/>
          </a:p>
        </p:txBody>
      </p:sp>
      <p:sp>
        <p:nvSpPr>
          <p:cNvPr id="3" name="Text Placeholder 2"/>
          <p:cNvSpPr>
            <a:spLocks noGrp="1"/>
          </p:cNvSpPr>
          <p:nvPr>
            <p:ph type="body" idx="1"/>
          </p:nvPr>
        </p:nvSpPr>
        <p:spPr/>
        <p:txBody>
          <a:bodyPr/>
          <a:lstStyle/>
          <a:p>
            <a:r>
              <a:rPr lang="en-US" dirty="0" smtClean="0"/>
              <a:t>You Will Need Out: </a:t>
            </a:r>
            <a:endParaRPr lang="en-US" dirty="0"/>
          </a:p>
        </p:txBody>
      </p:sp>
      <p:sp>
        <p:nvSpPr>
          <p:cNvPr id="4" name="Content Placeholder 3"/>
          <p:cNvSpPr>
            <a:spLocks noGrp="1"/>
          </p:cNvSpPr>
          <p:nvPr>
            <p:ph sz="half" idx="2"/>
          </p:nvPr>
        </p:nvSpPr>
        <p:spPr/>
        <p:txBody>
          <a:bodyPr>
            <a:normAutofit/>
          </a:bodyPr>
          <a:lstStyle/>
          <a:p>
            <a:r>
              <a:rPr lang="en-US" sz="3600" dirty="0" smtClean="0"/>
              <a:t>A blank sheet of lined paper</a:t>
            </a:r>
          </a:p>
          <a:p>
            <a:r>
              <a:rPr lang="en-US" sz="3600" dirty="0" smtClean="0"/>
              <a:t>Something to write with</a:t>
            </a:r>
            <a:endParaRPr lang="en-US" sz="3600" dirty="0"/>
          </a:p>
        </p:txBody>
      </p:sp>
      <p:sp>
        <p:nvSpPr>
          <p:cNvPr id="5" name="Text Placeholder 4"/>
          <p:cNvSpPr>
            <a:spLocks noGrp="1"/>
          </p:cNvSpPr>
          <p:nvPr>
            <p:ph type="body" sz="quarter" idx="3"/>
          </p:nvPr>
        </p:nvSpPr>
        <p:spPr/>
        <p:txBody>
          <a:bodyPr/>
          <a:lstStyle/>
          <a:p>
            <a:r>
              <a:rPr lang="en-US" dirty="0" smtClean="0"/>
              <a:t>Steps To Follow:</a:t>
            </a:r>
            <a:endParaRPr lang="en-US" dirty="0"/>
          </a:p>
        </p:txBody>
      </p:sp>
      <p:sp>
        <p:nvSpPr>
          <p:cNvPr id="6" name="Content Placeholder 5"/>
          <p:cNvSpPr>
            <a:spLocks noGrp="1"/>
          </p:cNvSpPr>
          <p:nvPr>
            <p:ph sz="quarter" idx="4"/>
          </p:nvPr>
        </p:nvSpPr>
        <p:spPr/>
        <p:txBody>
          <a:bodyPr>
            <a:normAutofit/>
          </a:bodyPr>
          <a:lstStyle/>
          <a:p>
            <a:r>
              <a:rPr lang="en-US" sz="3600" dirty="0" smtClean="0"/>
              <a:t>Read the passage</a:t>
            </a:r>
          </a:p>
          <a:p>
            <a:r>
              <a:rPr lang="en-US" sz="3600" dirty="0" smtClean="0"/>
              <a:t>Write the setting- look for clues! </a:t>
            </a:r>
          </a:p>
          <a:p>
            <a:r>
              <a:rPr lang="en-US" sz="3600" dirty="0" smtClean="0"/>
              <a:t>Explain your answer </a:t>
            </a:r>
            <a:endParaRPr lang="en-US" sz="3600" dirty="0"/>
          </a:p>
        </p:txBody>
      </p:sp>
    </p:spTree>
    <p:extLst>
      <p:ext uri="{BB962C8B-B14F-4D97-AF65-F5344CB8AC3E}">
        <p14:creationId xmlns:p14="http://schemas.microsoft.com/office/powerpoint/2010/main" val="33870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Passage One</a:t>
            </a:r>
            <a:endParaRPr lang="en-US" dirty="0"/>
          </a:p>
        </p:txBody>
      </p:sp>
      <p:sp>
        <p:nvSpPr>
          <p:cNvPr id="3" name="Content Placeholder 2"/>
          <p:cNvSpPr>
            <a:spLocks noGrp="1"/>
          </p:cNvSpPr>
          <p:nvPr>
            <p:ph idx="1"/>
          </p:nvPr>
        </p:nvSpPr>
        <p:spPr/>
        <p:txBody>
          <a:bodyPr>
            <a:normAutofit/>
          </a:bodyPr>
          <a:lstStyle/>
          <a:p>
            <a:r>
              <a:rPr lang="en-US" sz="3200" dirty="0" smtClean="0"/>
              <a:t>Dirk adjusted his space suit. He wasn’t used  to fighting aliens in zero gravity. He was more of a terrain fighter. He looked around the spaceship. Three </a:t>
            </a:r>
            <a:r>
              <a:rPr lang="en-US" sz="3200" dirty="0" err="1" smtClean="0"/>
              <a:t>Zorlak</a:t>
            </a:r>
            <a:r>
              <a:rPr lang="en-US" sz="3200" dirty="0" smtClean="0"/>
              <a:t> warriors were splattered against the wall. He pressed the </a:t>
            </a:r>
            <a:r>
              <a:rPr lang="en-US" sz="3200" dirty="0" err="1" smtClean="0"/>
              <a:t>communi</a:t>
            </a:r>
            <a:r>
              <a:rPr lang="en-US" sz="3200" dirty="0" smtClean="0"/>
              <a:t>-button. A second later, a voice spoke into the cabin. “Commander Dirk, how may I support you?” Dirk smiled and replied, “We need someone to come clean up an awful mess in here. I’m in the control chamber by the engine room.”</a:t>
            </a:r>
            <a:endParaRPr lang="en-US" sz="3200" dirty="0"/>
          </a:p>
        </p:txBody>
      </p:sp>
    </p:spTree>
    <p:extLst>
      <p:ext uri="{BB962C8B-B14F-4D97-AF65-F5344CB8AC3E}">
        <p14:creationId xmlns:p14="http://schemas.microsoft.com/office/powerpoint/2010/main" val="427869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6245</TotalTime>
  <Words>1018</Words>
  <Application>Microsoft Office PowerPoint</Application>
  <PresentationFormat>Widescreen</PresentationFormat>
  <Paragraphs>65</Paragraphs>
  <Slides>20</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ゴシック</vt:lpstr>
      <vt:lpstr>MS PGothic</vt:lpstr>
      <vt:lpstr>Arial</vt:lpstr>
      <vt:lpstr>Century Schoolbook</vt:lpstr>
      <vt:lpstr>Wingdings</vt:lpstr>
      <vt:lpstr>CITY SKETCH 16X9</vt:lpstr>
      <vt:lpstr>Setting</vt:lpstr>
      <vt:lpstr>What is the Setting? </vt:lpstr>
      <vt:lpstr>How to Determine the Setting</vt:lpstr>
      <vt:lpstr>Example One: </vt:lpstr>
      <vt:lpstr>Suggested Answer</vt:lpstr>
      <vt:lpstr>Review</vt:lpstr>
      <vt:lpstr>Ok- Let’s Practice</vt:lpstr>
      <vt:lpstr>Practice</vt:lpstr>
      <vt:lpstr>Passage One</vt:lpstr>
      <vt:lpstr>Suggested Answer</vt:lpstr>
      <vt:lpstr>Passage Two </vt:lpstr>
      <vt:lpstr>Suggested Answer</vt:lpstr>
      <vt:lpstr>Passage Three</vt:lpstr>
      <vt:lpstr>Suggested Answer</vt:lpstr>
      <vt:lpstr>Now let’s try with something familiar…</vt:lpstr>
      <vt:lpstr>The Answer:  Hogwarts School of Witchcraft and Wizardry </vt:lpstr>
      <vt:lpstr>Let’s try again…</vt:lpstr>
      <vt:lpstr>The Answer:  Star Wars: The Force Awakens </vt:lpstr>
      <vt:lpstr>OK- last time  </vt:lpstr>
      <vt:lpstr>The Answer:  The Hunger Games: Catching Fire</vt:lpstr>
    </vt:vector>
  </TitlesOfParts>
  <Company>Rochester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dc:title>
  <dc:creator>Minaudo, Brianne</dc:creator>
  <cp:lastModifiedBy>Minaudo, Brianne</cp:lastModifiedBy>
  <cp:revision>19</cp:revision>
  <dcterms:created xsi:type="dcterms:W3CDTF">2016-09-28T15:32:27Z</dcterms:created>
  <dcterms:modified xsi:type="dcterms:W3CDTF">2019-09-20T14:08:13Z</dcterms:modified>
</cp:coreProperties>
</file>