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08" autoAdjust="0"/>
    <p:restoredTop sz="94660"/>
  </p:normalViewPr>
  <p:slideViewPr>
    <p:cSldViewPr snapToGrid="0">
      <p:cViewPr varScale="1">
        <p:scale>
          <a:sx n="47" d="100"/>
          <a:sy n="47" d="100"/>
        </p:scale>
        <p:origin x="215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22145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91820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98337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78368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7D896-F6C7-4F53-B175-0F43A4AFDDBE}"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238862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426229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F7D896-F6C7-4F53-B175-0F43A4AFDDBE}"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0023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F7D896-F6C7-4F53-B175-0F43A4AFDDBE}"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60571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7D896-F6C7-4F53-B175-0F43A4AFDDBE}"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353200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265707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7D896-F6C7-4F53-B175-0F43A4AFDDBE}"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72950-AF63-4E80-929E-21939C882061}" type="slidenum">
              <a:rPr lang="en-US" smtClean="0"/>
              <a:t>‹#›</a:t>
            </a:fld>
            <a:endParaRPr lang="en-US"/>
          </a:p>
        </p:txBody>
      </p:sp>
    </p:spTree>
    <p:extLst>
      <p:ext uri="{BB962C8B-B14F-4D97-AF65-F5344CB8AC3E}">
        <p14:creationId xmlns:p14="http://schemas.microsoft.com/office/powerpoint/2010/main" val="149718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6F7D896-F6C7-4F53-B175-0F43A4AFDDBE}" type="datetimeFigureOut">
              <a:rPr lang="en-US" smtClean="0"/>
              <a:t>9/6/2019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5F172950-AF63-4E80-929E-21939C882061}" type="slidenum">
              <a:rPr lang="en-US" smtClean="0"/>
              <a:t>‹#›</a:t>
            </a:fld>
            <a:endParaRPr lang="en-US"/>
          </a:p>
        </p:txBody>
      </p:sp>
    </p:spTree>
    <p:extLst>
      <p:ext uri="{BB962C8B-B14F-4D97-AF65-F5344CB8AC3E}">
        <p14:creationId xmlns:p14="http://schemas.microsoft.com/office/powerpoint/2010/main" val="3629954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979" y="350000"/>
            <a:ext cx="3129215" cy="1261884"/>
          </a:xfrm>
          <a:prstGeom prst="rect">
            <a:avLst/>
          </a:prstGeom>
          <a:noFill/>
        </p:spPr>
        <p:txBody>
          <a:bodyPr wrap="square" rtlCol="0">
            <a:spAutoFit/>
          </a:bodyPr>
          <a:lstStyle/>
          <a:p>
            <a:r>
              <a:rPr lang="en-US" sz="2800" dirty="0">
                <a:latin typeface="Bebas" panose="020B0606020202050201" pitchFamily="34" charset="0"/>
              </a:rPr>
              <a:t>Welcome to ELA7!</a:t>
            </a:r>
          </a:p>
          <a:p>
            <a:r>
              <a:rPr lang="en-US" sz="2000" dirty="0">
                <a:latin typeface="Bebas" panose="020B0606020202050201" pitchFamily="34" charset="0"/>
              </a:rPr>
              <a:t>Course Syllabus </a:t>
            </a:r>
            <a:r>
              <a:rPr lang="en-US" sz="2000" dirty="0" smtClean="0">
                <a:latin typeface="Bebas" panose="020B0606020202050201" pitchFamily="34" charset="0"/>
              </a:rPr>
              <a:t>2019-2020</a:t>
            </a:r>
            <a:endParaRPr lang="en-US" sz="2000" dirty="0">
              <a:latin typeface="Bebas" panose="020B0606020202050201" pitchFamily="34" charset="0"/>
            </a:endParaRPr>
          </a:p>
          <a:p>
            <a:r>
              <a:rPr lang="en-US" sz="1400" dirty="0" smtClean="0">
                <a:latin typeface="Bebas" panose="020B0606020202050201" pitchFamily="34" charset="0"/>
              </a:rPr>
              <a:t>Mrs. Brianne </a:t>
            </a:r>
            <a:r>
              <a:rPr lang="en-US" sz="1400" dirty="0" err="1" smtClean="0">
                <a:latin typeface="Bebas" panose="020B0606020202050201" pitchFamily="34" charset="0"/>
              </a:rPr>
              <a:t>minaudo</a:t>
            </a:r>
            <a:endParaRPr lang="en-US" sz="1400" dirty="0">
              <a:latin typeface="Bebas" panose="020B0606020202050201" pitchFamily="34" charset="0"/>
            </a:endParaRPr>
          </a:p>
          <a:p>
            <a:r>
              <a:rPr lang="en-US" sz="1400" dirty="0" smtClean="0">
                <a:latin typeface="Bebas" panose="020B0606020202050201" pitchFamily="34" charset="0"/>
              </a:rPr>
              <a:t>Conference: 6</a:t>
            </a:r>
            <a:r>
              <a:rPr lang="en-US" sz="1400" baseline="30000" dirty="0" smtClean="0">
                <a:latin typeface="Bebas" panose="020B0606020202050201" pitchFamily="34" charset="0"/>
              </a:rPr>
              <a:t>th</a:t>
            </a:r>
            <a:r>
              <a:rPr lang="en-US" sz="1400" dirty="0" smtClean="0">
                <a:latin typeface="Bebas" panose="020B0606020202050201" pitchFamily="34" charset="0"/>
              </a:rPr>
              <a:t> hour 1:20-2:22p</a:t>
            </a:r>
            <a:endParaRPr lang="en-US" sz="1400" dirty="0">
              <a:latin typeface="Bebas" panose="020B0606020202050201" pitchFamily="34" charset="0"/>
            </a:endParaRPr>
          </a:p>
        </p:txBody>
      </p:sp>
      <p:sp>
        <p:nvSpPr>
          <p:cNvPr id="5" name="TextBox 4"/>
          <p:cNvSpPr txBox="1"/>
          <p:nvPr/>
        </p:nvSpPr>
        <p:spPr>
          <a:xfrm>
            <a:off x="3946170" y="336806"/>
            <a:ext cx="3709283" cy="941796"/>
          </a:xfrm>
          <a:prstGeom prst="rect">
            <a:avLst/>
          </a:prstGeom>
          <a:noFill/>
        </p:spPr>
        <p:txBody>
          <a:bodyPr wrap="square" rtlCol="0">
            <a:spAutoFit/>
          </a:bodyPr>
          <a:lstStyle/>
          <a:p>
            <a:r>
              <a:rPr lang="en-US" sz="2800" dirty="0">
                <a:latin typeface="Bebas" panose="020B0606020202050201" pitchFamily="34" charset="0"/>
              </a:rPr>
              <a:t>Contact Info:</a:t>
            </a:r>
          </a:p>
          <a:p>
            <a:r>
              <a:rPr lang="en-US" sz="1360" dirty="0">
                <a:latin typeface="Bebas" panose="020B0606020202050201" pitchFamily="34" charset="0"/>
              </a:rPr>
              <a:t>E-mail:  </a:t>
            </a:r>
            <a:r>
              <a:rPr lang="en-US" sz="1360" dirty="0" smtClean="0">
                <a:latin typeface="Bebas" panose="020B0606020202050201" pitchFamily="34" charset="0"/>
              </a:rPr>
              <a:t>bminaudo@rochester.k12.mi.us</a:t>
            </a:r>
            <a:endParaRPr lang="en-US" sz="1360" dirty="0">
              <a:latin typeface="Bebas" panose="020B0606020202050201" pitchFamily="34" charset="0"/>
            </a:endParaRPr>
          </a:p>
          <a:p>
            <a:r>
              <a:rPr lang="en-US" sz="1360" dirty="0" smtClean="0">
                <a:latin typeface="Bebas" panose="020B0606020202050201" pitchFamily="34" charset="0"/>
              </a:rPr>
              <a:t>Classroom Website: minaudo.classroom.weebly.com</a:t>
            </a:r>
            <a:endParaRPr lang="en-US" sz="1360" dirty="0">
              <a:latin typeface="Bebas" panose="020B0606020202050201" pitchFamily="34" charset="0"/>
            </a:endParaRPr>
          </a:p>
        </p:txBody>
      </p:sp>
      <p:cxnSp>
        <p:nvCxnSpPr>
          <p:cNvPr id="7" name="Straight Connector 6"/>
          <p:cNvCxnSpPr/>
          <p:nvPr/>
        </p:nvCxnSpPr>
        <p:spPr>
          <a:xfrm>
            <a:off x="482186" y="1682923"/>
            <a:ext cx="6942384" cy="719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879818" y="1753130"/>
            <a:ext cx="2941603" cy="2031325"/>
          </a:xfrm>
          <a:prstGeom prst="rect">
            <a:avLst/>
          </a:prstGeom>
          <a:noFill/>
        </p:spPr>
        <p:txBody>
          <a:bodyPr wrap="square" rtlCol="0">
            <a:spAutoFit/>
          </a:bodyPr>
          <a:lstStyle/>
          <a:p>
            <a:r>
              <a:rPr lang="en-US" sz="2400" dirty="0">
                <a:latin typeface="Bebas" panose="020B0606020202050201" pitchFamily="34" charset="0"/>
              </a:rPr>
              <a:t>Supply list</a:t>
            </a:r>
          </a:p>
          <a:p>
            <a:pPr marL="192506" indent="-192506">
              <a:buFont typeface="Arial" panose="020B0604020202020204" pitchFamily="34" charset="0"/>
              <a:buChar char="•"/>
            </a:pPr>
            <a:r>
              <a:rPr lang="en-US" sz="1300" dirty="0" smtClean="0">
                <a:latin typeface="Bebas" panose="020B0606020202050201" pitchFamily="34" charset="0"/>
              </a:rPr>
              <a:t>One Composition Notebook</a:t>
            </a:r>
          </a:p>
          <a:p>
            <a:pPr marL="192506" indent="-192506">
              <a:buFont typeface="Arial" panose="020B0604020202020204" pitchFamily="34" charset="0"/>
              <a:buChar char="•"/>
            </a:pPr>
            <a:r>
              <a:rPr lang="en-US" sz="1300" dirty="0" smtClean="0">
                <a:latin typeface="Bebas" panose="020B0606020202050201" pitchFamily="34" charset="0"/>
              </a:rPr>
              <a:t>One folder specific to Language Arts</a:t>
            </a:r>
            <a:endParaRPr lang="en-US" sz="1300" dirty="0">
              <a:latin typeface="Bebas" panose="020B0606020202050201" pitchFamily="34" charset="0"/>
            </a:endParaRPr>
          </a:p>
          <a:p>
            <a:pPr marL="192506" indent="-192506">
              <a:buFont typeface="Arial" panose="020B0604020202020204" pitchFamily="34" charset="0"/>
              <a:buChar char="•"/>
            </a:pPr>
            <a:r>
              <a:rPr lang="en-US" sz="1300" dirty="0" smtClean="0">
                <a:latin typeface="Bebas" panose="020B0606020202050201" pitchFamily="34" charset="0"/>
              </a:rPr>
              <a:t>Pencils/ Pens</a:t>
            </a:r>
          </a:p>
          <a:p>
            <a:pPr marL="192506" indent="-192506">
              <a:buFont typeface="Arial" panose="020B0604020202020204" pitchFamily="34" charset="0"/>
              <a:buChar char="•"/>
            </a:pPr>
            <a:r>
              <a:rPr lang="en-US" sz="1300" dirty="0" smtClean="0">
                <a:latin typeface="Bebas" panose="020B0606020202050201" pitchFamily="34" charset="0"/>
              </a:rPr>
              <a:t>Art </a:t>
            </a:r>
            <a:r>
              <a:rPr lang="en-US" sz="1300" dirty="0">
                <a:latin typeface="Bebas" panose="020B0606020202050201" pitchFamily="34" charset="0"/>
              </a:rPr>
              <a:t>supplies (markers, colored pencils, Sharpies, glue sticks, scissors</a:t>
            </a:r>
            <a:r>
              <a:rPr lang="en-US" sz="1300" dirty="0" smtClean="0">
                <a:latin typeface="Bebas" panose="020B0606020202050201" pitchFamily="34" charset="0"/>
              </a:rPr>
              <a:t>)</a:t>
            </a:r>
          </a:p>
          <a:p>
            <a:pPr marL="192506" indent="-192506">
              <a:buFont typeface="Arial" panose="020B0604020202020204" pitchFamily="34" charset="0"/>
              <a:buChar char="•"/>
            </a:pPr>
            <a:endParaRPr lang="en-US" sz="1300" dirty="0" smtClean="0">
              <a:latin typeface="Bebas" panose="020B0606020202050201" pitchFamily="34" charset="0"/>
            </a:endParaRPr>
          </a:p>
          <a:p>
            <a:r>
              <a:rPr lang="en-US" sz="1200" i="1" dirty="0" smtClean="0">
                <a:latin typeface="Bebas" panose="020B0606020202050201" pitchFamily="34" charset="0"/>
              </a:rPr>
              <a:t>** Will need one manila folder for project during September, if you want to grab early </a:t>
            </a:r>
            <a:r>
              <a:rPr lang="en-US" sz="1200" i="1" dirty="0" smtClean="0">
                <a:latin typeface="Bebas" panose="020B0606020202050201" pitchFamily="34" charset="0"/>
                <a:sym typeface="Wingdings" panose="05000000000000000000" pitchFamily="2" charset="2"/>
              </a:rPr>
              <a:t> </a:t>
            </a:r>
            <a:endParaRPr lang="en-US" sz="1200" i="1" dirty="0">
              <a:latin typeface="Bebas" panose="020B0606020202050201" pitchFamily="34" charset="0"/>
            </a:endParaRPr>
          </a:p>
        </p:txBody>
      </p:sp>
      <p:sp>
        <p:nvSpPr>
          <p:cNvPr id="14" name="TextBox 13"/>
          <p:cNvSpPr txBox="1"/>
          <p:nvPr/>
        </p:nvSpPr>
        <p:spPr>
          <a:xfrm>
            <a:off x="4299241" y="1727820"/>
            <a:ext cx="2729936" cy="2446824"/>
          </a:xfrm>
          <a:prstGeom prst="rect">
            <a:avLst/>
          </a:prstGeom>
          <a:noFill/>
        </p:spPr>
        <p:txBody>
          <a:bodyPr wrap="square" rtlCol="0">
            <a:spAutoFit/>
          </a:bodyPr>
          <a:lstStyle/>
          <a:p>
            <a:r>
              <a:rPr lang="en-US" sz="2400" dirty="0">
                <a:latin typeface="Bebas" panose="020B0606020202050201" pitchFamily="34" charset="0"/>
              </a:rPr>
              <a:t>Classroom Wish list</a:t>
            </a:r>
          </a:p>
          <a:p>
            <a:pPr marL="134934" indent="-134934">
              <a:buFont typeface="Arial" panose="020B0604020202020204" pitchFamily="34" charset="0"/>
              <a:buChar char="•"/>
            </a:pPr>
            <a:r>
              <a:rPr lang="en-US" sz="1400" dirty="0" smtClean="0">
                <a:latin typeface="Bebas" panose="020B0606020202050201" pitchFamily="34" charset="0"/>
              </a:rPr>
              <a:t>Tissues</a:t>
            </a:r>
            <a:endParaRPr lang="en-US" sz="1400" dirty="0">
              <a:latin typeface="Bebas" panose="020B0606020202050201" pitchFamily="34" charset="0"/>
            </a:endParaRPr>
          </a:p>
          <a:p>
            <a:pPr marL="134934" indent="-134934">
              <a:buFont typeface="Arial" panose="020B0604020202020204" pitchFamily="34" charset="0"/>
              <a:buChar char="•"/>
            </a:pPr>
            <a:r>
              <a:rPr lang="en-US" sz="1400" dirty="0">
                <a:latin typeface="Bebas" panose="020B0606020202050201" pitchFamily="34" charset="0"/>
              </a:rPr>
              <a:t>Hand sanitizer</a:t>
            </a:r>
          </a:p>
          <a:p>
            <a:pPr marL="134934" indent="-134934">
              <a:buFont typeface="Arial" panose="020B0604020202020204" pitchFamily="34" charset="0"/>
              <a:buChar char="•"/>
            </a:pPr>
            <a:r>
              <a:rPr lang="en-US" sz="1400" dirty="0">
                <a:latin typeface="Bebas" panose="020B0606020202050201" pitchFamily="34" charset="0"/>
              </a:rPr>
              <a:t>Sanitizing </a:t>
            </a:r>
            <a:r>
              <a:rPr lang="en-US" sz="1400" dirty="0" smtClean="0">
                <a:latin typeface="Bebas" panose="020B0606020202050201" pitchFamily="34" charset="0"/>
              </a:rPr>
              <a:t>wipes</a:t>
            </a:r>
          </a:p>
          <a:p>
            <a:pPr marL="134934" indent="-134934">
              <a:buFont typeface="Arial" panose="020B0604020202020204" pitchFamily="34" charset="0"/>
              <a:buChar char="•"/>
            </a:pPr>
            <a:r>
              <a:rPr lang="en-US" sz="1400" dirty="0" smtClean="0">
                <a:latin typeface="Bebas" panose="020B0606020202050201" pitchFamily="34" charset="0"/>
              </a:rPr>
              <a:t>Pencils/Sharpies</a:t>
            </a:r>
          </a:p>
          <a:p>
            <a:pPr marL="134934" indent="-134934">
              <a:buFont typeface="Arial" panose="020B0604020202020204" pitchFamily="34" charset="0"/>
              <a:buChar char="•"/>
            </a:pPr>
            <a:endParaRPr lang="en-US" sz="500" dirty="0" smtClean="0">
              <a:latin typeface="Bebas" panose="020B0606020202050201" pitchFamily="34" charset="0"/>
            </a:endParaRPr>
          </a:p>
          <a:p>
            <a:endParaRPr lang="en-US" sz="500" dirty="0">
              <a:latin typeface="Bebas" panose="020B0606020202050201" pitchFamily="34" charset="0"/>
            </a:endParaRPr>
          </a:p>
          <a:p>
            <a:r>
              <a:rPr lang="en-US" sz="1050" i="1" dirty="0" smtClean="0"/>
              <a:t>The </a:t>
            </a:r>
            <a:r>
              <a:rPr lang="en-US" sz="1050" i="1" dirty="0"/>
              <a:t>Rochester Community Schools provide all necessary materials and supplies for curricular classes.  Parents who wish to supplement these materials </a:t>
            </a:r>
            <a:r>
              <a:rPr lang="en-US" sz="1050" i="1" dirty="0" smtClean="0"/>
              <a:t>through donations are welcome. Donations are always appreciated, but never expected. </a:t>
            </a:r>
            <a:endParaRPr lang="en-US" sz="1200" i="1" dirty="0"/>
          </a:p>
        </p:txBody>
      </p:sp>
      <p:cxnSp>
        <p:nvCxnSpPr>
          <p:cNvPr id="15" name="Straight Connector 14"/>
          <p:cNvCxnSpPr/>
          <p:nvPr/>
        </p:nvCxnSpPr>
        <p:spPr>
          <a:xfrm>
            <a:off x="482186" y="4504003"/>
            <a:ext cx="6942384" cy="7196"/>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35870" y="4155097"/>
            <a:ext cx="6435014" cy="284245"/>
          </a:xfrm>
          <a:prstGeom prst="rect">
            <a:avLst/>
          </a:prstGeom>
          <a:noFill/>
        </p:spPr>
        <p:txBody>
          <a:bodyPr wrap="square" rtlCol="0">
            <a:spAutoFit/>
          </a:bodyPr>
          <a:lstStyle/>
          <a:p>
            <a:r>
              <a:rPr lang="en-US" sz="1247" dirty="0"/>
              <a:t>**It is recommended that </a:t>
            </a:r>
            <a:r>
              <a:rPr lang="en-US" sz="1247" dirty="0" smtClean="0"/>
              <a:t>you have these items available for class </a:t>
            </a:r>
            <a:r>
              <a:rPr lang="en-US" sz="1247" dirty="0"/>
              <a:t>by </a:t>
            </a:r>
            <a:r>
              <a:rPr lang="en-US" sz="1247" b="1" dirty="0"/>
              <a:t>Monday, September 9</a:t>
            </a:r>
            <a:r>
              <a:rPr lang="en-US" sz="1247" dirty="0" smtClean="0"/>
              <a:t>.</a:t>
            </a:r>
            <a:endParaRPr lang="en-US" sz="1247" dirty="0"/>
          </a:p>
        </p:txBody>
      </p:sp>
      <p:sp>
        <p:nvSpPr>
          <p:cNvPr id="17" name="TextBox 16"/>
          <p:cNvSpPr txBox="1"/>
          <p:nvPr/>
        </p:nvSpPr>
        <p:spPr>
          <a:xfrm>
            <a:off x="468818" y="6269976"/>
            <a:ext cx="6940292" cy="1138773"/>
          </a:xfrm>
          <a:prstGeom prst="rect">
            <a:avLst/>
          </a:prstGeom>
          <a:noFill/>
        </p:spPr>
        <p:txBody>
          <a:bodyPr wrap="square" rtlCol="0">
            <a:spAutoFit/>
          </a:bodyPr>
          <a:lstStyle/>
          <a:p>
            <a:r>
              <a:rPr lang="en-US" sz="2000" dirty="0" smtClean="0">
                <a:latin typeface="Bebas" panose="020B0606020202050201" pitchFamily="34" charset="0"/>
              </a:rPr>
              <a:t>weighting</a:t>
            </a:r>
            <a:endParaRPr lang="en-US" sz="2000" dirty="0">
              <a:latin typeface="Bebas" panose="020B0606020202050201" pitchFamily="34" charset="0"/>
            </a:endParaRPr>
          </a:p>
          <a:p>
            <a:r>
              <a:rPr lang="en-US" sz="1200" dirty="0"/>
              <a:t>Since grades are earned and not given, they are based on the quality of work produced by the student.  This includes </a:t>
            </a:r>
            <a:r>
              <a:rPr lang="en-US" sz="1200" dirty="0" smtClean="0"/>
              <a:t>classwork</a:t>
            </a:r>
            <a:r>
              <a:rPr lang="en-US" sz="1200" dirty="0"/>
              <a:t>, reading and writing assignments, formal assessments, and projects. Overall grades will be </a:t>
            </a:r>
            <a:r>
              <a:rPr lang="en-US" sz="1200" dirty="0" smtClean="0"/>
              <a:t>based on total points. Large-scale assignments such as projects or assessments will have a higher point value. Citizenship </a:t>
            </a:r>
            <a:r>
              <a:rPr lang="en-US" sz="1200" dirty="0"/>
              <a:t>grades are based on classroom </a:t>
            </a:r>
            <a:r>
              <a:rPr lang="en-US" sz="1200" dirty="0" smtClean="0"/>
              <a:t>behavior and you will self-evaluate each quarter.</a:t>
            </a:r>
            <a:endParaRPr lang="en-US" sz="1200" dirty="0"/>
          </a:p>
        </p:txBody>
      </p:sp>
      <p:sp>
        <p:nvSpPr>
          <p:cNvPr id="18" name="TextBox 17"/>
          <p:cNvSpPr txBox="1"/>
          <p:nvPr/>
        </p:nvSpPr>
        <p:spPr>
          <a:xfrm>
            <a:off x="482186" y="7334195"/>
            <a:ext cx="6942383" cy="1138773"/>
          </a:xfrm>
          <a:prstGeom prst="rect">
            <a:avLst/>
          </a:prstGeom>
          <a:noFill/>
        </p:spPr>
        <p:txBody>
          <a:bodyPr wrap="square" rtlCol="0">
            <a:spAutoFit/>
          </a:bodyPr>
          <a:lstStyle/>
          <a:p>
            <a:r>
              <a:rPr lang="en-US" sz="2000" dirty="0" smtClean="0">
                <a:latin typeface="Bebas" panose="020B0606020202050201" pitchFamily="34" charset="0"/>
              </a:rPr>
              <a:t>Retake policy</a:t>
            </a:r>
            <a:endParaRPr lang="en-US" sz="2000" dirty="0">
              <a:latin typeface="Bebas" panose="020B0606020202050201" pitchFamily="34" charset="0"/>
            </a:endParaRPr>
          </a:p>
          <a:p>
            <a:r>
              <a:rPr lang="en-US" sz="1200" dirty="0"/>
              <a:t>L</a:t>
            </a:r>
            <a:r>
              <a:rPr lang="en-US" sz="1200" dirty="0" smtClean="0"/>
              <a:t>arge-scale assessments/projects will be eligible for retake and revision with a signed and completed retake form. Retakes may be completed either during lunchtime or after school, with advance notice. The highest grade on the assessment will be entered into the gradebook. Daily assignments are a form of practice, but all assignments can be revised up to one time to try again with more detail. We can always grow!</a:t>
            </a:r>
            <a:endParaRPr lang="en-US" sz="1200" dirty="0"/>
          </a:p>
        </p:txBody>
      </p:sp>
      <p:sp>
        <p:nvSpPr>
          <p:cNvPr id="19" name="TextBox 18"/>
          <p:cNvSpPr txBox="1"/>
          <p:nvPr/>
        </p:nvSpPr>
        <p:spPr>
          <a:xfrm>
            <a:off x="474979" y="8413548"/>
            <a:ext cx="6942383" cy="1323439"/>
          </a:xfrm>
          <a:prstGeom prst="rect">
            <a:avLst/>
          </a:prstGeom>
          <a:noFill/>
        </p:spPr>
        <p:txBody>
          <a:bodyPr wrap="square" rtlCol="0">
            <a:spAutoFit/>
          </a:bodyPr>
          <a:lstStyle/>
          <a:p>
            <a:r>
              <a:rPr lang="en-US" sz="2000" dirty="0" smtClean="0">
                <a:latin typeface="Bebas" panose="020B0606020202050201" pitchFamily="34" charset="0"/>
              </a:rPr>
              <a:t>Absent &amp; Late assignments</a:t>
            </a:r>
            <a:endParaRPr lang="en-US" sz="2000" dirty="0">
              <a:latin typeface="Bebas" panose="020B0606020202050201" pitchFamily="34" charset="0"/>
            </a:endParaRPr>
          </a:p>
          <a:p>
            <a:r>
              <a:rPr lang="en-US" sz="1200" dirty="0" smtClean="0"/>
              <a:t>When </a:t>
            </a:r>
            <a:r>
              <a:rPr lang="en-US" sz="1200" dirty="0"/>
              <a:t>absent, </a:t>
            </a:r>
            <a:r>
              <a:rPr lang="en-US" sz="1200" i="1" u="sng" dirty="0"/>
              <a:t>you</a:t>
            </a:r>
            <a:r>
              <a:rPr lang="en-US" sz="1200" dirty="0"/>
              <a:t> are responsible to find out the work you missed and turn it in in accordance with the district’s absence policy. </a:t>
            </a:r>
            <a:r>
              <a:rPr lang="en-US" sz="1200" dirty="0" smtClean="0"/>
              <a:t>Late </a:t>
            </a:r>
            <a:r>
              <a:rPr lang="en-US" sz="1200" dirty="0"/>
              <a:t>work will be accepted with a 25% credit deduction unless accompanied by a homework coupon within one week of the due date.  Students are provided two coupons at the beginning of each marking period for daily </a:t>
            </a:r>
            <a:r>
              <a:rPr lang="en-US" sz="1200" dirty="0" smtClean="0"/>
              <a:t>assignments, and can earn more through class games. </a:t>
            </a:r>
            <a:r>
              <a:rPr lang="en-US" sz="1200" dirty="0"/>
              <a:t>Large-scale project scores will be deducted 10% for each day late</a:t>
            </a:r>
            <a:r>
              <a:rPr lang="en-US" sz="1200" dirty="0" smtClean="0"/>
              <a:t>.</a:t>
            </a:r>
            <a:r>
              <a:rPr lang="en-US" sz="1200" dirty="0"/>
              <a:t> </a:t>
            </a:r>
          </a:p>
        </p:txBody>
      </p:sp>
      <p:sp>
        <p:nvSpPr>
          <p:cNvPr id="23" name="TextBox 22"/>
          <p:cNvSpPr txBox="1"/>
          <p:nvPr/>
        </p:nvSpPr>
        <p:spPr>
          <a:xfrm>
            <a:off x="453359" y="5952492"/>
            <a:ext cx="3713480" cy="461665"/>
          </a:xfrm>
          <a:prstGeom prst="rect">
            <a:avLst/>
          </a:prstGeom>
          <a:noFill/>
        </p:spPr>
        <p:txBody>
          <a:bodyPr wrap="square" rtlCol="0">
            <a:spAutoFit/>
          </a:bodyPr>
          <a:lstStyle/>
          <a:p>
            <a:r>
              <a:rPr lang="en-US" sz="2400" dirty="0" smtClean="0">
                <a:latin typeface="Bebas" panose="020B0606020202050201" pitchFamily="34" charset="0"/>
              </a:rPr>
              <a:t>Grading System</a:t>
            </a:r>
            <a:endParaRPr lang="en-US" sz="2400" dirty="0">
              <a:latin typeface="Bebas" panose="020B0606020202050201" pitchFamily="34" charset="0"/>
            </a:endParaRPr>
          </a:p>
        </p:txBody>
      </p:sp>
      <p:cxnSp>
        <p:nvCxnSpPr>
          <p:cNvPr id="20" name="Straight Connector 19"/>
          <p:cNvCxnSpPr/>
          <p:nvPr/>
        </p:nvCxnSpPr>
        <p:spPr>
          <a:xfrm>
            <a:off x="482186" y="5946628"/>
            <a:ext cx="6942384" cy="7196"/>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96498" y="4518546"/>
            <a:ext cx="6849846" cy="1384995"/>
          </a:xfrm>
          <a:prstGeom prst="rect">
            <a:avLst/>
          </a:prstGeom>
          <a:noFill/>
        </p:spPr>
        <p:txBody>
          <a:bodyPr wrap="square" rtlCol="0">
            <a:spAutoFit/>
          </a:bodyPr>
          <a:lstStyle/>
          <a:p>
            <a:r>
              <a:rPr lang="en-US" sz="2400" dirty="0" smtClean="0">
                <a:latin typeface="Bebas" panose="020B0606020202050201" pitchFamily="34" charset="0"/>
              </a:rPr>
              <a:t>A Note about reading</a:t>
            </a:r>
          </a:p>
          <a:p>
            <a:r>
              <a:rPr lang="en-US" sz="1200" dirty="0" smtClean="0"/>
              <a:t>It is statistically proven that a student that reads regularly, in school and at home, performs better in all content courses. In this class, we follow a </a:t>
            </a:r>
            <a:r>
              <a:rPr lang="en-US" sz="1200" dirty="0"/>
              <a:t>workshop method </a:t>
            </a:r>
            <a:r>
              <a:rPr lang="en-US" sz="1200" dirty="0" smtClean="0"/>
              <a:t>which allows </a:t>
            </a:r>
            <a:r>
              <a:rPr lang="en-US" sz="1200" dirty="0"/>
              <a:t>students to learn skills and strategies while reading books they have picked themselves. The workshop method emphasizes teacher-student conferences and peer conversations about books</a:t>
            </a:r>
            <a:r>
              <a:rPr lang="en-US" sz="1200" dirty="0" smtClean="0"/>
              <a:t>. It </a:t>
            </a:r>
            <a:r>
              <a:rPr lang="en-US" sz="1200" dirty="0"/>
              <a:t>is the hope to help </a:t>
            </a:r>
            <a:r>
              <a:rPr lang="en-US" sz="1200" dirty="0" smtClean="0"/>
              <a:t>students become </a:t>
            </a:r>
            <a:r>
              <a:rPr lang="en-US" sz="1200" dirty="0"/>
              <a:t>avid and skilled readers, writers, and </a:t>
            </a:r>
            <a:r>
              <a:rPr lang="en-US" sz="1200" dirty="0" smtClean="0"/>
              <a:t>inquirers through independent choice novels.</a:t>
            </a:r>
            <a:endParaRPr lang="en-US" sz="1200" dirty="0">
              <a:latin typeface="Bebas" panose="020B0606020202050201" pitchFamily="34" charset="0"/>
            </a:endParaRPr>
          </a:p>
        </p:txBody>
      </p:sp>
    </p:spTree>
    <p:extLst>
      <p:ext uri="{BB962C8B-B14F-4D97-AF65-F5344CB8AC3E}">
        <p14:creationId xmlns:p14="http://schemas.microsoft.com/office/powerpoint/2010/main" val="3121712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21175" y="5085249"/>
            <a:ext cx="6942384" cy="719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90995" y="5455758"/>
            <a:ext cx="3360420" cy="1508105"/>
          </a:xfrm>
          <a:prstGeom prst="rect">
            <a:avLst/>
          </a:prstGeom>
          <a:noFill/>
        </p:spPr>
        <p:txBody>
          <a:bodyPr wrap="square" rtlCol="0">
            <a:spAutoFit/>
          </a:bodyPr>
          <a:lstStyle/>
          <a:p>
            <a:r>
              <a:rPr lang="en-US" dirty="0" smtClean="0">
                <a:latin typeface="Bebas" panose="020B0606020202050201" pitchFamily="34" charset="0"/>
              </a:rPr>
              <a:t>Reading &amp; novels: </a:t>
            </a:r>
          </a:p>
          <a:p>
            <a:pPr marL="169863" indent="-169863">
              <a:buFont typeface="Arial" panose="020B0604020202020204" pitchFamily="34" charset="0"/>
              <a:buChar char="•"/>
            </a:pPr>
            <a:r>
              <a:rPr lang="en-US" sz="1200" i="1" dirty="0" smtClean="0"/>
              <a:t>Holt McDougal Literature </a:t>
            </a:r>
            <a:r>
              <a:rPr lang="en-US" sz="1200" i="1" dirty="0"/>
              <a:t> </a:t>
            </a:r>
            <a:r>
              <a:rPr lang="en-US" sz="900" dirty="0" smtClean="0"/>
              <a:t>(online reference textbook)</a:t>
            </a:r>
            <a:endParaRPr lang="en-US" sz="900" dirty="0" smtClean="0">
              <a:latin typeface="American Purpose" pitchFamily="2" charset="0"/>
            </a:endParaRPr>
          </a:p>
          <a:p>
            <a:pPr marL="169863" indent="-169863">
              <a:buFont typeface="Arial" panose="020B0604020202020204" pitchFamily="34" charset="0"/>
              <a:buChar char="•"/>
            </a:pPr>
            <a:r>
              <a:rPr lang="en-US" sz="1200" i="1" dirty="0" smtClean="0"/>
              <a:t>Dystopian- The Giver</a:t>
            </a:r>
            <a:r>
              <a:rPr lang="en-US" sz="1200" dirty="0" smtClean="0"/>
              <a:t> by Lois Lowry, </a:t>
            </a:r>
            <a:r>
              <a:rPr lang="en-US" sz="1200" i="1" dirty="0" smtClean="0"/>
              <a:t>Divergen</a:t>
            </a:r>
            <a:r>
              <a:rPr lang="en-US" sz="1200" dirty="0" smtClean="0"/>
              <a:t>t by    , OR </a:t>
            </a:r>
            <a:r>
              <a:rPr lang="en-US" sz="1200" i="1" dirty="0" smtClean="0"/>
              <a:t>Life as We Knew It </a:t>
            </a:r>
            <a:r>
              <a:rPr lang="en-US" sz="1200" dirty="0" smtClean="0"/>
              <a:t>by Susan Beth </a:t>
            </a:r>
            <a:r>
              <a:rPr lang="en-US" sz="1200" dirty="0" err="1" smtClean="0"/>
              <a:t>Pfeffer</a:t>
            </a:r>
            <a:endParaRPr lang="en-US" sz="1200" dirty="0" smtClean="0"/>
          </a:p>
          <a:p>
            <a:pPr marL="169863" indent="-169863">
              <a:buFont typeface="Arial" panose="020B0604020202020204" pitchFamily="34" charset="0"/>
              <a:buChar char="•"/>
            </a:pPr>
            <a:r>
              <a:rPr lang="en-US" sz="1200" i="1" dirty="0" smtClean="0"/>
              <a:t>Memoir- I Have Lived a Thousand Years </a:t>
            </a:r>
            <a:r>
              <a:rPr lang="en-US" sz="1200" dirty="0" smtClean="0"/>
              <a:t>by Livia </a:t>
            </a:r>
            <a:r>
              <a:rPr lang="en-US" sz="1200" dirty="0" err="1" smtClean="0"/>
              <a:t>Bitton</a:t>
            </a:r>
            <a:r>
              <a:rPr lang="en-US" sz="1200" dirty="0" smtClean="0"/>
              <a:t>-Jackson</a:t>
            </a:r>
          </a:p>
          <a:p>
            <a:pPr marL="285750" indent="-285750">
              <a:buFont typeface="Arial" panose="020B0604020202020204" pitchFamily="34" charset="0"/>
              <a:buChar char="•"/>
            </a:pPr>
            <a:endParaRPr lang="en-US" sz="1400" i="1" dirty="0" smtClean="0"/>
          </a:p>
        </p:txBody>
      </p:sp>
      <p:sp>
        <p:nvSpPr>
          <p:cNvPr id="14" name="TextBox 13"/>
          <p:cNvSpPr txBox="1"/>
          <p:nvPr/>
        </p:nvSpPr>
        <p:spPr>
          <a:xfrm>
            <a:off x="4990283" y="6643741"/>
            <a:ext cx="2709897" cy="2031325"/>
          </a:xfrm>
          <a:prstGeom prst="rect">
            <a:avLst/>
          </a:prstGeom>
          <a:noFill/>
        </p:spPr>
        <p:txBody>
          <a:bodyPr wrap="square" rtlCol="0">
            <a:spAutoFit/>
          </a:bodyPr>
          <a:lstStyle/>
          <a:p>
            <a:r>
              <a:rPr lang="en-US" dirty="0" smtClean="0">
                <a:latin typeface="Bebas" panose="020B0606020202050201" pitchFamily="34" charset="0"/>
              </a:rPr>
              <a:t>Theatre &amp; films</a:t>
            </a:r>
          </a:p>
          <a:p>
            <a:pPr marL="171450" indent="-171450">
              <a:buFont typeface="Arial" panose="020B0604020202020204" pitchFamily="34" charset="0"/>
              <a:buChar char="•"/>
            </a:pPr>
            <a:r>
              <a:rPr lang="en-US" sz="1200" i="1" dirty="0" smtClean="0"/>
              <a:t>A Christmas Carol </a:t>
            </a:r>
          </a:p>
          <a:p>
            <a:pPr indent="166688"/>
            <a:r>
              <a:rPr lang="en-US" sz="1200" dirty="0" smtClean="0"/>
              <a:t>@ Meadow Brook Theatre</a:t>
            </a:r>
          </a:p>
          <a:p>
            <a:pPr marL="171450" indent="-171450">
              <a:buFont typeface="Arial" panose="020B0604020202020204" pitchFamily="34" charset="0"/>
              <a:buChar char="•"/>
            </a:pPr>
            <a:r>
              <a:rPr lang="en-US" sz="1200" i="1" dirty="0" smtClean="0"/>
              <a:t>The Nancy Drew Movie (PG)</a:t>
            </a:r>
          </a:p>
          <a:p>
            <a:pPr marL="171450" indent="-171450">
              <a:buFont typeface="Arial" panose="020B0604020202020204" pitchFamily="34" charset="0"/>
              <a:buChar char="•"/>
            </a:pPr>
            <a:r>
              <a:rPr lang="en-US" sz="1200" i="1" dirty="0" smtClean="0"/>
              <a:t>Paper Clips Documentary (NR)</a:t>
            </a:r>
          </a:p>
          <a:p>
            <a:pPr marL="171450" indent="-171450">
              <a:buFont typeface="Arial" panose="020B0604020202020204" pitchFamily="34" charset="0"/>
              <a:buChar char="•"/>
            </a:pPr>
            <a:r>
              <a:rPr lang="en-US" sz="1200" i="1" dirty="0" smtClean="0"/>
              <a:t>The Giver or Divergent (PG-13)</a:t>
            </a:r>
          </a:p>
          <a:p>
            <a:pPr marL="171450" indent="-171450">
              <a:buFont typeface="Arial" panose="020B0604020202020204" pitchFamily="34" charset="0"/>
              <a:buChar char="•"/>
            </a:pPr>
            <a:r>
              <a:rPr lang="en-US" sz="1200" i="1" dirty="0" smtClean="0"/>
              <a:t>Boy Meets World (TVG)</a:t>
            </a:r>
          </a:p>
          <a:p>
            <a:pPr marL="171450" indent="-171450">
              <a:buFont typeface="Arial" panose="020B0604020202020204" pitchFamily="34" charset="0"/>
              <a:buChar char="•"/>
            </a:pPr>
            <a:r>
              <a:rPr lang="en-US" sz="1200" i="1" dirty="0" smtClean="0"/>
              <a:t>The Lightning Thief (PG)</a:t>
            </a:r>
          </a:p>
          <a:p>
            <a:pPr marL="171450" indent="-171450">
              <a:buFont typeface="Arial" panose="020B0604020202020204" pitchFamily="34" charset="0"/>
              <a:buChar char="•"/>
            </a:pPr>
            <a:endParaRPr lang="en-US" sz="1200" i="1" dirty="0" smtClean="0"/>
          </a:p>
          <a:p>
            <a:pPr lvl="1"/>
            <a:endParaRPr lang="en-US" sz="1200" i="1" dirty="0" smtClean="0"/>
          </a:p>
        </p:txBody>
      </p:sp>
      <p:sp>
        <p:nvSpPr>
          <p:cNvPr id="18" name="TextBox 17"/>
          <p:cNvSpPr txBox="1"/>
          <p:nvPr/>
        </p:nvSpPr>
        <p:spPr>
          <a:xfrm>
            <a:off x="474979" y="582529"/>
            <a:ext cx="4025900" cy="1831271"/>
          </a:xfrm>
          <a:prstGeom prst="rect">
            <a:avLst/>
          </a:prstGeom>
          <a:noFill/>
        </p:spPr>
        <p:txBody>
          <a:bodyPr wrap="square" rtlCol="0">
            <a:spAutoFit/>
          </a:bodyPr>
          <a:lstStyle/>
          <a:p>
            <a:r>
              <a:rPr lang="en-US" dirty="0" smtClean="0">
                <a:latin typeface="Bebas" panose="020B0606020202050201" pitchFamily="34" charset="0"/>
              </a:rPr>
              <a:t>What you bring to the table</a:t>
            </a:r>
          </a:p>
          <a:p>
            <a:pPr marL="228600" indent="-228600">
              <a:buAutoNum type="arabicPeriod"/>
            </a:pPr>
            <a:r>
              <a:rPr lang="en-US" sz="1200" dirty="0" smtClean="0"/>
              <a:t>Respect others (including ideas, physical space, and property).</a:t>
            </a:r>
          </a:p>
          <a:p>
            <a:pPr marL="228600" indent="-228600">
              <a:buAutoNum type="arabicPeriod"/>
            </a:pPr>
            <a:r>
              <a:rPr lang="en-US" sz="1200" dirty="0" smtClean="0"/>
              <a:t>You’re a key member here- participate in learning &amp; thinking! </a:t>
            </a:r>
          </a:p>
          <a:p>
            <a:pPr marL="228600" indent="-228600">
              <a:buAutoNum type="arabicPeriod"/>
            </a:pPr>
            <a:r>
              <a:rPr lang="en-US" sz="1200" dirty="0" smtClean="0"/>
              <a:t>Be prepared with your assignments and materials. </a:t>
            </a:r>
          </a:p>
          <a:p>
            <a:pPr marL="228600" indent="-228600">
              <a:buAutoNum type="arabicPeriod"/>
            </a:pPr>
            <a:r>
              <a:rPr lang="en-US" sz="1200" dirty="0" smtClean="0"/>
              <a:t>If you have questions, ask! </a:t>
            </a:r>
          </a:p>
          <a:p>
            <a:pPr marL="228600" indent="-228600">
              <a:buAutoNum type="arabicPeriod"/>
            </a:pPr>
            <a:r>
              <a:rPr lang="en-US" sz="1200" dirty="0" smtClean="0"/>
              <a:t>Check classroom website regularly. Stay organized!</a:t>
            </a:r>
          </a:p>
          <a:p>
            <a:pPr marL="228600" indent="-228600">
              <a:buAutoNum type="arabicPeriod"/>
            </a:pPr>
            <a:endParaRPr lang="en-US" sz="1100" dirty="0"/>
          </a:p>
        </p:txBody>
      </p:sp>
      <p:sp>
        <p:nvSpPr>
          <p:cNvPr id="19" name="TextBox 18"/>
          <p:cNvSpPr txBox="1"/>
          <p:nvPr/>
        </p:nvSpPr>
        <p:spPr>
          <a:xfrm>
            <a:off x="484845" y="2206573"/>
            <a:ext cx="6885534" cy="984885"/>
          </a:xfrm>
          <a:prstGeom prst="rect">
            <a:avLst/>
          </a:prstGeom>
          <a:noFill/>
        </p:spPr>
        <p:txBody>
          <a:bodyPr wrap="square" rtlCol="0">
            <a:spAutoFit/>
          </a:bodyPr>
          <a:lstStyle/>
          <a:p>
            <a:r>
              <a:rPr lang="en-US" sz="1400" dirty="0" smtClean="0">
                <a:latin typeface="Bebas" panose="020B0606020202050201" pitchFamily="34" charset="0"/>
              </a:rPr>
              <a:t>Cell phone &amp; device policy</a:t>
            </a:r>
            <a:endParaRPr lang="en-US" sz="1400" dirty="0">
              <a:latin typeface="Bebas" panose="020B0606020202050201" pitchFamily="34" charset="0"/>
            </a:endParaRPr>
          </a:p>
          <a:p>
            <a:r>
              <a:rPr lang="en-US" sz="1100" dirty="0"/>
              <a:t>Cell phones are expected to be turned off and stored in school lockers during school </a:t>
            </a:r>
            <a:r>
              <a:rPr lang="en-US" sz="1100" dirty="0" smtClean="0"/>
              <a:t>hours, unless prior permission has been given. </a:t>
            </a:r>
            <a:r>
              <a:rPr lang="en-US" sz="1100" dirty="0"/>
              <a:t>In the event that a cell phone </a:t>
            </a:r>
            <a:r>
              <a:rPr lang="en-US" sz="1100" dirty="0" smtClean="0"/>
              <a:t>disrupts </a:t>
            </a:r>
            <a:r>
              <a:rPr lang="en-US" sz="1100" dirty="0"/>
              <a:t>our learning, the phone will be stored in the main office for parent pickup at the end of the school day. </a:t>
            </a:r>
            <a:r>
              <a:rPr lang="en-US" sz="1100" dirty="0" smtClean="0"/>
              <a:t>Devices like Kindles CAN be used in class for any class novel with the expectation that they will be used </a:t>
            </a:r>
            <a:r>
              <a:rPr lang="en-US" sz="1100" u="sng" dirty="0" smtClean="0"/>
              <a:t>only</a:t>
            </a:r>
            <a:r>
              <a:rPr lang="en-US" sz="1100" dirty="0" smtClean="0"/>
              <a:t> for that purpose. Audiobooks can also be used in independent read time. </a:t>
            </a:r>
            <a:endParaRPr lang="en-US" sz="1100" dirty="0"/>
          </a:p>
        </p:txBody>
      </p:sp>
      <p:sp>
        <p:nvSpPr>
          <p:cNvPr id="22" name="TextBox 21"/>
          <p:cNvSpPr txBox="1"/>
          <p:nvPr/>
        </p:nvSpPr>
        <p:spPr>
          <a:xfrm>
            <a:off x="474979" y="3160680"/>
            <a:ext cx="6819900" cy="1154162"/>
          </a:xfrm>
          <a:prstGeom prst="rect">
            <a:avLst/>
          </a:prstGeom>
          <a:noFill/>
        </p:spPr>
        <p:txBody>
          <a:bodyPr wrap="square" rtlCol="0">
            <a:spAutoFit/>
          </a:bodyPr>
          <a:lstStyle/>
          <a:p>
            <a:r>
              <a:rPr lang="en-US" sz="1400" dirty="0" smtClean="0">
                <a:latin typeface="Bebas" panose="020B0606020202050201" pitchFamily="34" charset="0"/>
              </a:rPr>
              <a:t>Academic integrity</a:t>
            </a:r>
          </a:p>
          <a:p>
            <a:r>
              <a:rPr lang="en-US" sz="1100" dirty="0"/>
              <a:t>Academic honesty is expected. Cheating will not be tolerated. This includes, but is not limited to: copying another student’s work or allowing another student to copy</a:t>
            </a:r>
            <a:r>
              <a:rPr lang="en-US" sz="1100" dirty="0" smtClean="0"/>
              <a:t>, </a:t>
            </a:r>
            <a:r>
              <a:rPr lang="en-US" sz="1100" dirty="0"/>
              <a:t>presenting another person’s work as your own (plagiarism), talking at any time during a test or quiz, having notes or books open during a test or quiz when not authorized, or looking at another student’s work during a test or quiz.  Any form of cheating will result in reduced and/or loss of credit at </a:t>
            </a:r>
            <a:r>
              <a:rPr lang="en-US" sz="1100" dirty="0" smtClean="0"/>
              <a:t>teacher </a:t>
            </a:r>
            <a:r>
              <a:rPr lang="en-US" sz="1100" dirty="0"/>
              <a:t>discretion. </a:t>
            </a:r>
          </a:p>
        </p:txBody>
      </p:sp>
      <p:sp>
        <p:nvSpPr>
          <p:cNvPr id="23" name="TextBox 22"/>
          <p:cNvSpPr txBox="1"/>
          <p:nvPr/>
        </p:nvSpPr>
        <p:spPr>
          <a:xfrm>
            <a:off x="474980" y="256146"/>
            <a:ext cx="3095156" cy="461665"/>
          </a:xfrm>
          <a:prstGeom prst="rect">
            <a:avLst/>
          </a:prstGeom>
          <a:noFill/>
        </p:spPr>
        <p:txBody>
          <a:bodyPr wrap="square" rtlCol="0">
            <a:spAutoFit/>
          </a:bodyPr>
          <a:lstStyle/>
          <a:p>
            <a:r>
              <a:rPr lang="en-US" sz="2400" dirty="0" smtClean="0">
                <a:latin typeface="Bebas" panose="020B0606020202050201" pitchFamily="34" charset="0"/>
              </a:rPr>
              <a:t>Guidelines for success</a:t>
            </a:r>
            <a:endParaRPr lang="en-US" sz="2400" dirty="0">
              <a:latin typeface="Bebas" panose="020B0606020202050201" pitchFamily="34" charset="0"/>
            </a:endParaRPr>
          </a:p>
        </p:txBody>
      </p:sp>
      <p:sp>
        <p:nvSpPr>
          <p:cNvPr id="20" name="TextBox 19"/>
          <p:cNvSpPr txBox="1"/>
          <p:nvPr/>
        </p:nvSpPr>
        <p:spPr>
          <a:xfrm>
            <a:off x="4550952" y="575908"/>
            <a:ext cx="2778298" cy="923330"/>
          </a:xfrm>
          <a:prstGeom prst="rect">
            <a:avLst/>
          </a:prstGeom>
          <a:noFill/>
        </p:spPr>
        <p:txBody>
          <a:bodyPr wrap="square" rtlCol="0">
            <a:spAutoFit/>
          </a:bodyPr>
          <a:lstStyle/>
          <a:p>
            <a:r>
              <a:rPr lang="en-US" dirty="0" smtClean="0">
                <a:latin typeface="Bebas" panose="020B0606020202050201" pitchFamily="34" charset="0"/>
              </a:rPr>
              <a:t>Reminder system:</a:t>
            </a:r>
          </a:p>
          <a:p>
            <a:r>
              <a:rPr lang="en-US" sz="1200" dirty="0" smtClean="0"/>
              <a:t>1</a:t>
            </a:r>
            <a:r>
              <a:rPr lang="en-US" sz="1200" baseline="30000" dirty="0" smtClean="0"/>
              <a:t>st</a:t>
            </a:r>
            <a:r>
              <a:rPr lang="en-US" sz="1200" dirty="0" smtClean="0"/>
              <a:t> Reminder: Warning</a:t>
            </a:r>
          </a:p>
          <a:p>
            <a:r>
              <a:rPr lang="en-US" sz="1200" dirty="0" smtClean="0"/>
              <a:t>2</a:t>
            </a:r>
            <a:r>
              <a:rPr lang="en-US" sz="1200" baseline="30000" dirty="0" smtClean="0"/>
              <a:t>nd </a:t>
            </a:r>
            <a:r>
              <a:rPr lang="en-US" sz="1200" dirty="0" smtClean="0"/>
              <a:t>Reminder: Think sheet and discussion</a:t>
            </a:r>
          </a:p>
          <a:p>
            <a:r>
              <a:rPr lang="en-US" sz="1200" dirty="0" smtClean="0"/>
              <a:t>3</a:t>
            </a:r>
            <a:r>
              <a:rPr lang="en-US" sz="1200" baseline="30000" dirty="0" smtClean="0"/>
              <a:t>rd </a:t>
            </a:r>
            <a:r>
              <a:rPr lang="en-US" sz="1200" dirty="0" smtClean="0"/>
              <a:t>Reminder: Administrative referral</a:t>
            </a:r>
          </a:p>
        </p:txBody>
      </p:sp>
      <p:sp>
        <p:nvSpPr>
          <p:cNvPr id="21" name="TextBox 20"/>
          <p:cNvSpPr txBox="1"/>
          <p:nvPr/>
        </p:nvSpPr>
        <p:spPr>
          <a:xfrm>
            <a:off x="4577192" y="1449286"/>
            <a:ext cx="1362909" cy="1107996"/>
          </a:xfrm>
          <a:prstGeom prst="rect">
            <a:avLst/>
          </a:prstGeom>
          <a:noFill/>
        </p:spPr>
        <p:txBody>
          <a:bodyPr wrap="square" rtlCol="0">
            <a:spAutoFit/>
          </a:bodyPr>
          <a:lstStyle/>
          <a:p>
            <a:r>
              <a:rPr lang="en-US" dirty="0" smtClean="0">
                <a:latin typeface="Bebas" panose="020B0606020202050201" pitchFamily="34" charset="0"/>
              </a:rPr>
              <a:t>fun stuff:</a:t>
            </a:r>
          </a:p>
          <a:p>
            <a:pPr marL="171450" indent="-171450">
              <a:buFont typeface="Arial" panose="020B0604020202020204" pitchFamily="34" charset="0"/>
              <a:buChar char="•"/>
            </a:pPr>
            <a:r>
              <a:rPr lang="en-US" sz="1200" dirty="0" smtClean="0"/>
              <a:t>Partner time</a:t>
            </a:r>
          </a:p>
          <a:p>
            <a:pPr marL="171450" indent="-171450">
              <a:buFont typeface="Arial" panose="020B0604020202020204" pitchFamily="34" charset="0"/>
              <a:buChar char="•"/>
            </a:pPr>
            <a:r>
              <a:rPr lang="en-US" sz="1200" dirty="0" smtClean="0"/>
              <a:t>Class games</a:t>
            </a:r>
          </a:p>
          <a:p>
            <a:pPr marL="171450" indent="-171450">
              <a:buFont typeface="Arial" panose="020B0604020202020204" pitchFamily="34" charset="0"/>
              <a:buChar char="•"/>
            </a:pPr>
            <a:r>
              <a:rPr lang="en-US" sz="1200" dirty="0" smtClean="0"/>
              <a:t>Celebrations</a:t>
            </a:r>
          </a:p>
          <a:p>
            <a:pPr marL="171450" indent="-171450">
              <a:buFont typeface="Arial" panose="020B0604020202020204" pitchFamily="34" charset="0"/>
              <a:buChar char="•"/>
            </a:pPr>
            <a:endParaRPr lang="en-US" sz="1200" dirty="0" smtClean="0"/>
          </a:p>
        </p:txBody>
      </p:sp>
      <p:sp>
        <p:nvSpPr>
          <p:cNvPr id="24" name="TextBox 23"/>
          <p:cNvSpPr txBox="1"/>
          <p:nvPr/>
        </p:nvSpPr>
        <p:spPr>
          <a:xfrm>
            <a:off x="5592094" y="1543742"/>
            <a:ext cx="1854598" cy="1015663"/>
          </a:xfrm>
          <a:prstGeom prst="rect">
            <a:avLst/>
          </a:prstGeom>
          <a:noFill/>
        </p:spPr>
        <p:txBody>
          <a:bodyPr wrap="square" rtlCol="0">
            <a:spAutoFit/>
          </a:bodyPr>
          <a:lstStyle/>
          <a:p>
            <a:endParaRPr lang="en-US" sz="1200" dirty="0">
              <a:latin typeface="American Purpose" pitchFamily="2" charset="0"/>
            </a:endParaRPr>
          </a:p>
          <a:p>
            <a:pPr marL="169863" indent="-169863">
              <a:buFont typeface="Arial" panose="020B0604020202020204" pitchFamily="34" charset="0"/>
              <a:buChar char="•"/>
            </a:pPr>
            <a:r>
              <a:rPr lang="en-US" sz="1200" dirty="0" smtClean="0"/>
              <a:t>The Puzzle</a:t>
            </a:r>
          </a:p>
          <a:p>
            <a:pPr marL="171450" indent="-171450">
              <a:buFont typeface="Arial" panose="020B0604020202020204" pitchFamily="34" charset="0"/>
              <a:buChar char="•"/>
            </a:pPr>
            <a:r>
              <a:rPr lang="en-US" sz="1200" dirty="0" smtClean="0"/>
              <a:t>Independent Reading Time</a:t>
            </a:r>
          </a:p>
          <a:p>
            <a:pPr marL="171450" indent="-171450">
              <a:buFont typeface="Arial" panose="020B0604020202020204" pitchFamily="34" charset="0"/>
              <a:buChar char="•"/>
            </a:pPr>
            <a:endParaRPr lang="en-US" sz="1200" dirty="0" smtClean="0"/>
          </a:p>
        </p:txBody>
      </p:sp>
      <p:sp>
        <p:nvSpPr>
          <p:cNvPr id="25" name="TextBox 24"/>
          <p:cNvSpPr txBox="1"/>
          <p:nvPr/>
        </p:nvSpPr>
        <p:spPr>
          <a:xfrm>
            <a:off x="474979" y="5110929"/>
            <a:ext cx="2691553" cy="461665"/>
          </a:xfrm>
          <a:prstGeom prst="rect">
            <a:avLst/>
          </a:prstGeom>
          <a:noFill/>
        </p:spPr>
        <p:txBody>
          <a:bodyPr wrap="square" rtlCol="0">
            <a:spAutoFit/>
          </a:bodyPr>
          <a:lstStyle/>
          <a:p>
            <a:r>
              <a:rPr lang="en-US" sz="2400" dirty="0" smtClean="0">
                <a:latin typeface="Bebas" panose="020B0606020202050201" pitchFamily="34" charset="0"/>
              </a:rPr>
              <a:t>curriculum</a:t>
            </a:r>
            <a:endParaRPr lang="en-US" sz="2400" dirty="0">
              <a:latin typeface="Bebas" panose="020B0606020202050201" pitchFamily="34" charset="0"/>
            </a:endParaRPr>
          </a:p>
        </p:txBody>
      </p:sp>
      <p:sp>
        <p:nvSpPr>
          <p:cNvPr id="26" name="TextBox 25"/>
          <p:cNvSpPr txBox="1"/>
          <p:nvPr/>
        </p:nvSpPr>
        <p:spPr>
          <a:xfrm>
            <a:off x="3851415" y="5400165"/>
            <a:ext cx="3302932" cy="1384995"/>
          </a:xfrm>
          <a:prstGeom prst="rect">
            <a:avLst/>
          </a:prstGeom>
          <a:noFill/>
        </p:spPr>
        <p:txBody>
          <a:bodyPr wrap="square" rtlCol="0">
            <a:spAutoFit/>
          </a:bodyPr>
          <a:lstStyle/>
          <a:p>
            <a:pPr marL="169863" indent="-169863">
              <a:buFont typeface="Arial" panose="020B0604020202020204" pitchFamily="34" charset="0"/>
              <a:buChar char="•"/>
            </a:pPr>
            <a:r>
              <a:rPr lang="en-US" sz="1200" i="1" dirty="0" smtClean="0"/>
              <a:t>Mythology-The Lightning Thief </a:t>
            </a:r>
            <a:r>
              <a:rPr lang="en-US" sz="1200" dirty="0" smtClean="0"/>
              <a:t>or other choice novels by Rick Riordan</a:t>
            </a:r>
            <a:endParaRPr lang="en-US" sz="1200" dirty="0" smtClean="0">
              <a:latin typeface="American Purpose" pitchFamily="2" charset="0"/>
            </a:endParaRPr>
          </a:p>
          <a:p>
            <a:pPr marL="169863" indent="-169863">
              <a:buFont typeface="Arial" panose="020B0604020202020204" pitchFamily="34" charset="0"/>
              <a:buChar char="•"/>
            </a:pPr>
            <a:r>
              <a:rPr lang="en-US" sz="1200" dirty="0" smtClean="0"/>
              <a:t>Selections by Watt Key (Author in April)</a:t>
            </a:r>
          </a:p>
          <a:p>
            <a:pPr marL="169863" indent="-169863">
              <a:buFont typeface="Arial" panose="020B0604020202020204" pitchFamily="34" charset="0"/>
              <a:buChar char="•"/>
            </a:pPr>
            <a:r>
              <a:rPr lang="en-US" sz="1200" i="1" dirty="0" smtClean="0"/>
              <a:t>Mystery- Enchantment Lake</a:t>
            </a:r>
            <a:r>
              <a:rPr lang="en-US" sz="1200" dirty="0" smtClean="0"/>
              <a:t> by Margi </a:t>
            </a:r>
            <a:r>
              <a:rPr lang="en-US" sz="1200" dirty="0" err="1" smtClean="0"/>
              <a:t>Preus</a:t>
            </a:r>
            <a:r>
              <a:rPr lang="en-US" sz="1200" dirty="0" smtClean="0"/>
              <a:t>, </a:t>
            </a:r>
            <a:r>
              <a:rPr lang="en-US" sz="1200" i="1" dirty="0" smtClean="0"/>
              <a:t>The </a:t>
            </a:r>
            <a:r>
              <a:rPr lang="en-US" sz="1200" i="1" dirty="0" err="1" smtClean="0"/>
              <a:t>Westing</a:t>
            </a:r>
            <a:r>
              <a:rPr lang="en-US" sz="1200" i="1" dirty="0" smtClean="0"/>
              <a:t> Game </a:t>
            </a:r>
            <a:r>
              <a:rPr lang="en-US" sz="1200" dirty="0" smtClean="0"/>
              <a:t>by Ellen </a:t>
            </a:r>
            <a:r>
              <a:rPr lang="en-US" sz="1200" dirty="0" err="1" smtClean="0"/>
              <a:t>Raskin</a:t>
            </a:r>
            <a:r>
              <a:rPr lang="en-US" sz="1200" dirty="0" smtClean="0"/>
              <a:t>, OR </a:t>
            </a:r>
            <a:r>
              <a:rPr lang="en-US" sz="1200" i="1" dirty="0" smtClean="0"/>
              <a:t>Skeleton Creek</a:t>
            </a:r>
            <a:r>
              <a:rPr lang="en-US" sz="1200" dirty="0" smtClean="0"/>
              <a:t> by Patrick Carman</a:t>
            </a:r>
          </a:p>
          <a:p>
            <a:pPr marL="169863" indent="-169863">
              <a:buFont typeface="Arial" panose="020B0604020202020204" pitchFamily="34" charset="0"/>
              <a:buChar char="•"/>
            </a:pPr>
            <a:r>
              <a:rPr lang="en-US" sz="1200" dirty="0" smtClean="0"/>
              <a:t>Independent choice reading novels</a:t>
            </a:r>
          </a:p>
        </p:txBody>
      </p:sp>
      <p:sp>
        <p:nvSpPr>
          <p:cNvPr id="27" name="TextBox 26"/>
          <p:cNvSpPr txBox="1"/>
          <p:nvPr/>
        </p:nvSpPr>
        <p:spPr>
          <a:xfrm>
            <a:off x="507577" y="6695518"/>
            <a:ext cx="1980353" cy="1477328"/>
          </a:xfrm>
          <a:prstGeom prst="rect">
            <a:avLst/>
          </a:prstGeom>
          <a:noFill/>
        </p:spPr>
        <p:txBody>
          <a:bodyPr wrap="square" rtlCol="0">
            <a:spAutoFit/>
          </a:bodyPr>
          <a:lstStyle/>
          <a:p>
            <a:r>
              <a:rPr lang="en-US" dirty="0" smtClean="0">
                <a:latin typeface="Bebas" panose="020B0606020202050201" pitchFamily="34" charset="0"/>
              </a:rPr>
              <a:t>Writing</a:t>
            </a:r>
            <a:endParaRPr lang="en-US" sz="1400" dirty="0" smtClean="0">
              <a:latin typeface="Bebas" panose="020B0606020202050201" pitchFamily="34" charset="0"/>
            </a:endParaRPr>
          </a:p>
          <a:p>
            <a:pPr marL="169863" indent="-169863">
              <a:buFont typeface="Arial" panose="020B0604020202020204" pitchFamily="34" charset="0"/>
              <a:buChar char="•"/>
            </a:pPr>
            <a:r>
              <a:rPr lang="en-US" sz="1200" dirty="0" smtClean="0"/>
              <a:t>CWERC paragraphs (multiple formats)</a:t>
            </a:r>
            <a:endParaRPr lang="en-US" sz="1200" dirty="0"/>
          </a:p>
          <a:p>
            <a:pPr marL="169863" indent="-169863">
              <a:buFont typeface="Arial" panose="020B0604020202020204" pitchFamily="34" charset="0"/>
              <a:buChar char="•"/>
            </a:pPr>
            <a:r>
              <a:rPr lang="en-US" sz="1200" dirty="0" smtClean="0"/>
              <a:t>Compare/contrast essay</a:t>
            </a:r>
          </a:p>
          <a:p>
            <a:pPr marL="169863" indent="-169863">
              <a:buFont typeface="Arial" panose="020B0604020202020204" pitchFamily="34" charset="0"/>
              <a:buChar char="•"/>
            </a:pPr>
            <a:r>
              <a:rPr lang="en-US" sz="1200" dirty="0" smtClean="0"/>
              <a:t>Research project</a:t>
            </a:r>
          </a:p>
          <a:p>
            <a:pPr marL="169863" indent="-169863">
              <a:buFont typeface="Arial" panose="020B0604020202020204" pitchFamily="34" charset="0"/>
              <a:buChar char="•"/>
            </a:pPr>
            <a:r>
              <a:rPr lang="en-US" sz="1200" dirty="0" smtClean="0"/>
              <a:t>Literary analysis</a:t>
            </a:r>
          </a:p>
          <a:p>
            <a:pPr marL="169863" indent="-169863">
              <a:buFont typeface="Arial" panose="020B0604020202020204" pitchFamily="34" charset="0"/>
              <a:buChar char="•"/>
            </a:pPr>
            <a:r>
              <a:rPr lang="en-US" sz="1200" dirty="0" smtClean="0"/>
              <a:t>Personal narrative</a:t>
            </a:r>
          </a:p>
        </p:txBody>
      </p:sp>
      <p:sp>
        <p:nvSpPr>
          <p:cNvPr id="28" name="TextBox 27"/>
          <p:cNvSpPr txBox="1"/>
          <p:nvPr/>
        </p:nvSpPr>
        <p:spPr>
          <a:xfrm>
            <a:off x="2748930" y="6695518"/>
            <a:ext cx="1980353" cy="1477328"/>
          </a:xfrm>
          <a:prstGeom prst="rect">
            <a:avLst/>
          </a:prstGeom>
          <a:noFill/>
        </p:spPr>
        <p:txBody>
          <a:bodyPr wrap="square" rtlCol="0">
            <a:spAutoFit/>
          </a:bodyPr>
          <a:lstStyle/>
          <a:p>
            <a:r>
              <a:rPr lang="en-US" dirty="0" smtClean="0">
                <a:latin typeface="Bebas" panose="020B0606020202050201" pitchFamily="34" charset="0"/>
              </a:rPr>
              <a:t>structure</a:t>
            </a:r>
          </a:p>
          <a:p>
            <a:pPr marL="169863" indent="-169863">
              <a:buFont typeface="Arial" panose="020B0604020202020204" pitchFamily="34" charset="0"/>
              <a:buChar char="•"/>
            </a:pPr>
            <a:r>
              <a:rPr lang="en-US" sz="1200" dirty="0" smtClean="0"/>
              <a:t>Parts of speech</a:t>
            </a:r>
          </a:p>
          <a:p>
            <a:pPr marL="169863" indent="-169863">
              <a:buFont typeface="Arial" panose="020B0604020202020204" pitchFamily="34" charset="0"/>
              <a:buChar char="•"/>
            </a:pPr>
            <a:r>
              <a:rPr lang="en-US" sz="1200" dirty="0" smtClean="0"/>
              <a:t>Subject and predicate</a:t>
            </a:r>
            <a:endParaRPr lang="en-US" sz="1200" dirty="0"/>
          </a:p>
          <a:p>
            <a:pPr marL="169863" indent="-169863">
              <a:buFont typeface="Arial" panose="020B0604020202020204" pitchFamily="34" charset="0"/>
              <a:buChar char="•"/>
            </a:pPr>
            <a:r>
              <a:rPr lang="en-US" sz="1200" dirty="0" smtClean="0"/>
              <a:t>Clauses and phrases</a:t>
            </a:r>
          </a:p>
          <a:p>
            <a:pPr marL="169863" indent="-169863">
              <a:buFont typeface="Arial" panose="020B0604020202020204" pitchFamily="34" charset="0"/>
              <a:buChar char="•"/>
            </a:pPr>
            <a:r>
              <a:rPr lang="en-US" sz="1200" dirty="0" smtClean="0"/>
              <a:t>Comma rules</a:t>
            </a:r>
          </a:p>
          <a:p>
            <a:pPr marL="169863" indent="-169863">
              <a:buFont typeface="Arial" panose="020B0604020202020204" pitchFamily="34" charset="0"/>
              <a:buChar char="•"/>
            </a:pPr>
            <a:r>
              <a:rPr lang="en-US" sz="1200" dirty="0" smtClean="0"/>
              <a:t>Simple, complex, and compound sentences</a:t>
            </a:r>
          </a:p>
        </p:txBody>
      </p:sp>
      <p:cxnSp>
        <p:nvCxnSpPr>
          <p:cNvPr id="29" name="Straight Connector 28"/>
          <p:cNvCxnSpPr/>
          <p:nvPr/>
        </p:nvCxnSpPr>
        <p:spPr>
          <a:xfrm>
            <a:off x="421175" y="8378720"/>
            <a:ext cx="6942384" cy="7196"/>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14567" y="8407998"/>
            <a:ext cx="2691553" cy="400110"/>
          </a:xfrm>
          <a:prstGeom prst="rect">
            <a:avLst/>
          </a:prstGeom>
          <a:noFill/>
        </p:spPr>
        <p:txBody>
          <a:bodyPr wrap="square" rtlCol="0">
            <a:spAutoFit/>
          </a:bodyPr>
          <a:lstStyle/>
          <a:p>
            <a:r>
              <a:rPr lang="en-US" sz="2000" dirty="0" smtClean="0">
                <a:latin typeface="Bebas" panose="020B0606020202050201" pitchFamily="34" charset="0"/>
              </a:rPr>
              <a:t>A word about self-care</a:t>
            </a:r>
            <a:endParaRPr lang="en-US" sz="2000" dirty="0">
              <a:latin typeface="Bebas" panose="020B0606020202050201" pitchFamily="34" charset="0"/>
            </a:endParaRPr>
          </a:p>
        </p:txBody>
      </p:sp>
      <p:sp>
        <p:nvSpPr>
          <p:cNvPr id="32" name="TextBox 31"/>
          <p:cNvSpPr txBox="1"/>
          <p:nvPr/>
        </p:nvSpPr>
        <p:spPr>
          <a:xfrm>
            <a:off x="414567" y="8683648"/>
            <a:ext cx="6945947" cy="830997"/>
          </a:xfrm>
          <a:prstGeom prst="rect">
            <a:avLst/>
          </a:prstGeom>
          <a:noFill/>
        </p:spPr>
        <p:txBody>
          <a:bodyPr wrap="square" rtlCol="0">
            <a:spAutoFit/>
          </a:bodyPr>
          <a:lstStyle/>
          <a:p>
            <a:r>
              <a:rPr lang="en-US" sz="1200" dirty="0" smtClean="0"/>
              <a:t>Most of us have lives that are jam-packed with school, extra-</a:t>
            </a:r>
            <a:r>
              <a:rPr lang="en-US" sz="1200" dirty="0" err="1" smtClean="0"/>
              <a:t>curriculars</a:t>
            </a:r>
            <a:r>
              <a:rPr lang="en-US" sz="1200" dirty="0" smtClean="0"/>
              <a:t>, and social and family obligations. With all of that going on, it’s easy to feel overwhelmed. Remember to take care of </a:t>
            </a:r>
            <a:r>
              <a:rPr lang="en-US" sz="1200" u="sng" dirty="0" smtClean="0"/>
              <a:t>your</a:t>
            </a:r>
            <a:r>
              <a:rPr lang="en-US" sz="1200" dirty="0" smtClean="0"/>
              <a:t> basic needs so you feel your best. Most importantly, if you are struggling with something, ask for help! </a:t>
            </a:r>
            <a:r>
              <a:rPr lang="en-US" sz="1200" dirty="0"/>
              <a:t>You matter to this classroom  family and you belong here</a:t>
            </a:r>
            <a:r>
              <a:rPr lang="en-US" sz="1200" dirty="0" smtClean="0"/>
              <a:t>. I am always here to talk between classes and during lunch! </a:t>
            </a:r>
            <a:r>
              <a:rPr lang="en-US" sz="1200" dirty="0" smtClean="0">
                <a:sym typeface="Wingdings" panose="05000000000000000000" pitchFamily="2" charset="2"/>
              </a:rPr>
              <a:t></a:t>
            </a:r>
            <a:endParaRPr lang="en-US" sz="1200" dirty="0"/>
          </a:p>
        </p:txBody>
      </p:sp>
      <p:sp>
        <p:nvSpPr>
          <p:cNvPr id="31" name="TextBox 30"/>
          <p:cNvSpPr txBox="1"/>
          <p:nvPr/>
        </p:nvSpPr>
        <p:spPr>
          <a:xfrm>
            <a:off x="474979" y="4265351"/>
            <a:ext cx="6819900" cy="815608"/>
          </a:xfrm>
          <a:prstGeom prst="rect">
            <a:avLst/>
          </a:prstGeom>
          <a:noFill/>
        </p:spPr>
        <p:txBody>
          <a:bodyPr wrap="square" rtlCol="0">
            <a:spAutoFit/>
          </a:bodyPr>
          <a:lstStyle/>
          <a:p>
            <a:r>
              <a:rPr lang="en-US" sz="1400" dirty="0" smtClean="0">
                <a:latin typeface="Bebas" panose="020B0606020202050201" pitchFamily="34" charset="0"/>
              </a:rPr>
              <a:t>Universal supports</a:t>
            </a:r>
          </a:p>
          <a:p>
            <a:r>
              <a:rPr lang="en-US" sz="1100" dirty="0" smtClean="0"/>
              <a:t>Strategies used in class to support all learners include: Strategic seating, check-ins and conferencing during independent work time, access to technology for written expression, Google Doc availability for work submission, and study guide availability one week prior to assessment. </a:t>
            </a:r>
          </a:p>
        </p:txBody>
      </p:sp>
    </p:spTree>
    <p:extLst>
      <p:ext uri="{BB962C8B-B14F-4D97-AF65-F5344CB8AC3E}">
        <p14:creationId xmlns:p14="http://schemas.microsoft.com/office/powerpoint/2010/main" val="1153277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11571</TotalTime>
  <Words>1003</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American Purpose</vt:lpstr>
      <vt:lpstr>Arial</vt:lpstr>
      <vt:lpstr>Bebas</vt:lpstr>
      <vt:lpstr>Calibri</vt:lpstr>
      <vt:lpstr>Calibri Light</vt:lpstr>
      <vt:lpstr>Wingdings</vt:lpstr>
      <vt:lpstr>Office Theme</vt:lpstr>
      <vt:lpstr>PowerPoint Presentation</vt:lpstr>
      <vt:lpstr>PowerPoint Presentation</vt:lpstr>
    </vt:vector>
  </TitlesOfParts>
  <Company>Rochester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Katherine</dc:creator>
  <cp:lastModifiedBy>Minaudo, Brianne</cp:lastModifiedBy>
  <cp:revision>41</cp:revision>
  <cp:lastPrinted>2019-08-29T15:25:46Z</cp:lastPrinted>
  <dcterms:created xsi:type="dcterms:W3CDTF">2018-08-15T22:03:05Z</dcterms:created>
  <dcterms:modified xsi:type="dcterms:W3CDTF">2019-09-06T21:29:10Z</dcterms:modified>
</cp:coreProperties>
</file>