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9" autoAdjust="0"/>
    <p:restoredTop sz="94660"/>
  </p:normalViewPr>
  <p:slideViewPr>
    <p:cSldViewPr snapToGrid="0">
      <p:cViewPr varScale="1">
        <p:scale>
          <a:sx n="69" d="100"/>
          <a:sy n="69" d="100"/>
        </p:scale>
        <p:origin x="53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EBE327-8A40-4571-8899-1E5FEE888C53}"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ACB86-1F67-49AE-8507-0F4A4DABDD54}" type="slidenum">
              <a:rPr lang="en-US" smtClean="0"/>
              <a:t>‹#›</a:t>
            </a:fld>
            <a:endParaRPr lang="en-US"/>
          </a:p>
        </p:txBody>
      </p:sp>
    </p:spTree>
    <p:extLst>
      <p:ext uri="{BB962C8B-B14F-4D97-AF65-F5344CB8AC3E}">
        <p14:creationId xmlns:p14="http://schemas.microsoft.com/office/powerpoint/2010/main" val="2145152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EBE327-8A40-4571-8899-1E5FEE888C53}"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ACB86-1F67-49AE-8507-0F4A4DABDD54}" type="slidenum">
              <a:rPr lang="en-US" smtClean="0"/>
              <a:t>‹#›</a:t>
            </a:fld>
            <a:endParaRPr lang="en-US"/>
          </a:p>
        </p:txBody>
      </p:sp>
    </p:spTree>
    <p:extLst>
      <p:ext uri="{BB962C8B-B14F-4D97-AF65-F5344CB8AC3E}">
        <p14:creationId xmlns:p14="http://schemas.microsoft.com/office/powerpoint/2010/main" val="3608422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EBE327-8A40-4571-8899-1E5FEE888C53}"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ACB86-1F67-49AE-8507-0F4A4DABDD54}" type="slidenum">
              <a:rPr lang="en-US" smtClean="0"/>
              <a:t>‹#›</a:t>
            </a:fld>
            <a:endParaRPr lang="en-US"/>
          </a:p>
        </p:txBody>
      </p:sp>
    </p:spTree>
    <p:extLst>
      <p:ext uri="{BB962C8B-B14F-4D97-AF65-F5344CB8AC3E}">
        <p14:creationId xmlns:p14="http://schemas.microsoft.com/office/powerpoint/2010/main" val="1480927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4"/>
            <a:ext cx="10363200" cy="2387600"/>
          </a:xfrm>
        </p:spPr>
        <p:txBody>
          <a:bodyPr anchor="b"/>
          <a:lstStyle>
            <a:lvl1pPr algn="ctr">
              <a:defRPr sz="3477"/>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1391"/>
            </a:lvl1pPr>
            <a:lvl2pPr marL="264961" indent="0" algn="ctr">
              <a:buNone/>
              <a:defRPr sz="1159"/>
            </a:lvl2pPr>
            <a:lvl3pPr marL="529922" indent="0" algn="ctr">
              <a:buNone/>
              <a:defRPr sz="1043"/>
            </a:lvl3pPr>
            <a:lvl4pPr marL="794883" indent="0" algn="ctr">
              <a:buNone/>
              <a:defRPr sz="927"/>
            </a:lvl4pPr>
            <a:lvl5pPr marL="1059844" indent="0" algn="ctr">
              <a:buNone/>
              <a:defRPr sz="927"/>
            </a:lvl5pPr>
            <a:lvl6pPr marL="1324806" indent="0" algn="ctr">
              <a:buNone/>
              <a:defRPr sz="927"/>
            </a:lvl6pPr>
            <a:lvl7pPr marL="1589767" indent="0" algn="ctr">
              <a:buNone/>
              <a:defRPr sz="927"/>
            </a:lvl7pPr>
            <a:lvl8pPr marL="1854728" indent="0" algn="ctr">
              <a:buNone/>
              <a:defRPr sz="927"/>
            </a:lvl8pPr>
            <a:lvl9pPr marL="2119689" indent="0" algn="ctr">
              <a:buNone/>
              <a:defRPr sz="92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6F7D896-F6C7-4F53-B175-0F43A4AFDDBE}"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72950-AF63-4E80-929E-21939C882061}" type="slidenum">
              <a:rPr lang="en-US" smtClean="0"/>
              <a:t>‹#›</a:t>
            </a:fld>
            <a:endParaRPr lang="en-US"/>
          </a:p>
        </p:txBody>
      </p:sp>
    </p:spTree>
    <p:extLst>
      <p:ext uri="{BB962C8B-B14F-4D97-AF65-F5344CB8AC3E}">
        <p14:creationId xmlns:p14="http://schemas.microsoft.com/office/powerpoint/2010/main" val="1359727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F7D896-F6C7-4F53-B175-0F43A4AFDDBE}"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72950-AF63-4E80-929E-21939C882061}" type="slidenum">
              <a:rPr lang="en-US" smtClean="0"/>
              <a:t>‹#›</a:t>
            </a:fld>
            <a:endParaRPr lang="en-US"/>
          </a:p>
        </p:txBody>
      </p:sp>
    </p:spTree>
    <p:extLst>
      <p:ext uri="{BB962C8B-B14F-4D97-AF65-F5344CB8AC3E}">
        <p14:creationId xmlns:p14="http://schemas.microsoft.com/office/powerpoint/2010/main" val="1982499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39"/>
            <a:ext cx="10515600" cy="2852737"/>
          </a:xfrm>
        </p:spPr>
        <p:txBody>
          <a:bodyPr anchor="b"/>
          <a:lstStyle>
            <a:lvl1pPr>
              <a:defRPr sz="3477"/>
            </a:lvl1pPr>
          </a:lstStyle>
          <a:p>
            <a:r>
              <a:rPr lang="en-US" smtClean="0"/>
              <a:t>Click to edit Master title style</a:t>
            </a:r>
            <a:endParaRPr lang="en-US" dirty="0"/>
          </a:p>
        </p:txBody>
      </p:sp>
      <p:sp>
        <p:nvSpPr>
          <p:cNvPr id="3" name="Text Placeholder 2"/>
          <p:cNvSpPr>
            <a:spLocks noGrp="1"/>
          </p:cNvSpPr>
          <p:nvPr>
            <p:ph type="body" idx="1"/>
          </p:nvPr>
        </p:nvSpPr>
        <p:spPr>
          <a:xfrm>
            <a:off x="831852" y="4589465"/>
            <a:ext cx="10515600" cy="1500187"/>
          </a:xfrm>
        </p:spPr>
        <p:txBody>
          <a:bodyPr/>
          <a:lstStyle>
            <a:lvl1pPr marL="0" indent="0">
              <a:buNone/>
              <a:defRPr sz="1391">
                <a:solidFill>
                  <a:schemeClr val="tx1"/>
                </a:solidFill>
              </a:defRPr>
            </a:lvl1pPr>
            <a:lvl2pPr marL="264961" indent="0">
              <a:buNone/>
              <a:defRPr sz="1159">
                <a:solidFill>
                  <a:schemeClr val="tx1">
                    <a:tint val="75000"/>
                  </a:schemeClr>
                </a:solidFill>
              </a:defRPr>
            </a:lvl2pPr>
            <a:lvl3pPr marL="529922" indent="0">
              <a:buNone/>
              <a:defRPr sz="1043">
                <a:solidFill>
                  <a:schemeClr val="tx1">
                    <a:tint val="75000"/>
                  </a:schemeClr>
                </a:solidFill>
              </a:defRPr>
            </a:lvl3pPr>
            <a:lvl4pPr marL="794883" indent="0">
              <a:buNone/>
              <a:defRPr sz="927">
                <a:solidFill>
                  <a:schemeClr val="tx1">
                    <a:tint val="75000"/>
                  </a:schemeClr>
                </a:solidFill>
              </a:defRPr>
            </a:lvl4pPr>
            <a:lvl5pPr marL="1059844" indent="0">
              <a:buNone/>
              <a:defRPr sz="927">
                <a:solidFill>
                  <a:schemeClr val="tx1">
                    <a:tint val="75000"/>
                  </a:schemeClr>
                </a:solidFill>
              </a:defRPr>
            </a:lvl5pPr>
            <a:lvl6pPr marL="1324806" indent="0">
              <a:buNone/>
              <a:defRPr sz="927">
                <a:solidFill>
                  <a:schemeClr val="tx1">
                    <a:tint val="75000"/>
                  </a:schemeClr>
                </a:solidFill>
              </a:defRPr>
            </a:lvl6pPr>
            <a:lvl7pPr marL="1589767" indent="0">
              <a:buNone/>
              <a:defRPr sz="927">
                <a:solidFill>
                  <a:schemeClr val="tx1">
                    <a:tint val="75000"/>
                  </a:schemeClr>
                </a:solidFill>
              </a:defRPr>
            </a:lvl7pPr>
            <a:lvl8pPr marL="1854728" indent="0">
              <a:buNone/>
              <a:defRPr sz="927">
                <a:solidFill>
                  <a:schemeClr val="tx1">
                    <a:tint val="75000"/>
                  </a:schemeClr>
                </a:solidFill>
              </a:defRPr>
            </a:lvl8pPr>
            <a:lvl9pPr marL="2119689" indent="0">
              <a:buNone/>
              <a:defRPr sz="92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7D896-F6C7-4F53-B175-0F43A4AFDDBE}"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72950-AF63-4E80-929E-21939C882061}" type="slidenum">
              <a:rPr lang="en-US" smtClean="0"/>
              <a:t>‹#›</a:t>
            </a:fld>
            <a:endParaRPr lang="en-US"/>
          </a:p>
        </p:txBody>
      </p:sp>
    </p:spTree>
    <p:extLst>
      <p:ext uri="{BB962C8B-B14F-4D97-AF65-F5344CB8AC3E}">
        <p14:creationId xmlns:p14="http://schemas.microsoft.com/office/powerpoint/2010/main" val="3005978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1"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1"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F7D896-F6C7-4F53-B175-0F43A4AFDDBE}"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72950-AF63-4E80-929E-21939C882061}" type="slidenum">
              <a:rPr lang="en-US" smtClean="0"/>
              <a:t>‹#›</a:t>
            </a:fld>
            <a:endParaRPr lang="en-US"/>
          </a:p>
        </p:txBody>
      </p:sp>
    </p:spTree>
    <p:extLst>
      <p:ext uri="{BB962C8B-B14F-4D97-AF65-F5344CB8AC3E}">
        <p14:creationId xmlns:p14="http://schemas.microsoft.com/office/powerpoint/2010/main" val="4038096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90" y="1681163"/>
            <a:ext cx="5157787" cy="823912"/>
          </a:xfrm>
        </p:spPr>
        <p:txBody>
          <a:bodyPr anchor="b"/>
          <a:lstStyle>
            <a:lvl1pPr marL="0" indent="0">
              <a:buNone/>
              <a:defRPr sz="1391" b="1"/>
            </a:lvl1pPr>
            <a:lvl2pPr marL="264961" indent="0">
              <a:buNone/>
              <a:defRPr sz="1159" b="1"/>
            </a:lvl2pPr>
            <a:lvl3pPr marL="529922" indent="0">
              <a:buNone/>
              <a:defRPr sz="1043" b="1"/>
            </a:lvl3pPr>
            <a:lvl4pPr marL="794883" indent="0">
              <a:buNone/>
              <a:defRPr sz="927" b="1"/>
            </a:lvl4pPr>
            <a:lvl5pPr marL="1059844" indent="0">
              <a:buNone/>
              <a:defRPr sz="927" b="1"/>
            </a:lvl5pPr>
            <a:lvl6pPr marL="1324806" indent="0">
              <a:buNone/>
              <a:defRPr sz="927" b="1"/>
            </a:lvl6pPr>
            <a:lvl7pPr marL="1589767" indent="0">
              <a:buNone/>
              <a:defRPr sz="927" b="1"/>
            </a:lvl7pPr>
            <a:lvl8pPr marL="1854728" indent="0">
              <a:buNone/>
              <a:defRPr sz="927" b="1"/>
            </a:lvl8pPr>
            <a:lvl9pPr marL="2119689" indent="0">
              <a:buNone/>
              <a:defRPr sz="927" b="1"/>
            </a:lvl9pPr>
          </a:lstStyle>
          <a:p>
            <a:pPr lvl="0"/>
            <a:r>
              <a:rPr lang="en-US" smtClean="0"/>
              <a:t>Click to edit Master text styles</a:t>
            </a:r>
          </a:p>
        </p:txBody>
      </p:sp>
      <p:sp>
        <p:nvSpPr>
          <p:cNvPr id="4" name="Content Placeholder 3"/>
          <p:cNvSpPr>
            <a:spLocks noGrp="1"/>
          </p:cNvSpPr>
          <p:nvPr>
            <p:ph sz="half" idx="2"/>
          </p:nvPr>
        </p:nvSpPr>
        <p:spPr>
          <a:xfrm>
            <a:off x="839790"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7" cy="823912"/>
          </a:xfrm>
        </p:spPr>
        <p:txBody>
          <a:bodyPr anchor="b"/>
          <a:lstStyle>
            <a:lvl1pPr marL="0" indent="0">
              <a:buNone/>
              <a:defRPr sz="1391" b="1"/>
            </a:lvl1pPr>
            <a:lvl2pPr marL="264961" indent="0">
              <a:buNone/>
              <a:defRPr sz="1159" b="1"/>
            </a:lvl2pPr>
            <a:lvl3pPr marL="529922" indent="0">
              <a:buNone/>
              <a:defRPr sz="1043" b="1"/>
            </a:lvl3pPr>
            <a:lvl4pPr marL="794883" indent="0">
              <a:buNone/>
              <a:defRPr sz="927" b="1"/>
            </a:lvl4pPr>
            <a:lvl5pPr marL="1059844" indent="0">
              <a:buNone/>
              <a:defRPr sz="927" b="1"/>
            </a:lvl5pPr>
            <a:lvl6pPr marL="1324806" indent="0">
              <a:buNone/>
              <a:defRPr sz="927" b="1"/>
            </a:lvl6pPr>
            <a:lvl7pPr marL="1589767" indent="0">
              <a:buNone/>
              <a:defRPr sz="927" b="1"/>
            </a:lvl7pPr>
            <a:lvl8pPr marL="1854728" indent="0">
              <a:buNone/>
              <a:defRPr sz="927" b="1"/>
            </a:lvl8pPr>
            <a:lvl9pPr marL="2119689" indent="0">
              <a:buNone/>
              <a:defRPr sz="927"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F7D896-F6C7-4F53-B175-0F43A4AFDDBE}"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172950-AF63-4E80-929E-21939C882061}" type="slidenum">
              <a:rPr lang="en-US" smtClean="0"/>
              <a:t>‹#›</a:t>
            </a:fld>
            <a:endParaRPr lang="en-US"/>
          </a:p>
        </p:txBody>
      </p:sp>
    </p:spTree>
    <p:extLst>
      <p:ext uri="{BB962C8B-B14F-4D97-AF65-F5344CB8AC3E}">
        <p14:creationId xmlns:p14="http://schemas.microsoft.com/office/powerpoint/2010/main" val="23628680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6F7D896-F6C7-4F53-B175-0F43A4AFDDBE}"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172950-AF63-4E80-929E-21939C882061}" type="slidenum">
              <a:rPr lang="en-US" smtClean="0"/>
              <a:t>‹#›</a:t>
            </a:fld>
            <a:endParaRPr lang="en-US"/>
          </a:p>
        </p:txBody>
      </p:sp>
    </p:spTree>
    <p:extLst>
      <p:ext uri="{BB962C8B-B14F-4D97-AF65-F5344CB8AC3E}">
        <p14:creationId xmlns:p14="http://schemas.microsoft.com/office/powerpoint/2010/main" val="1233429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7D896-F6C7-4F53-B175-0F43A4AFDDBE}"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172950-AF63-4E80-929E-21939C882061}" type="slidenum">
              <a:rPr lang="en-US" smtClean="0"/>
              <a:t>‹#›</a:t>
            </a:fld>
            <a:endParaRPr lang="en-US"/>
          </a:p>
        </p:txBody>
      </p:sp>
    </p:spTree>
    <p:extLst>
      <p:ext uri="{BB962C8B-B14F-4D97-AF65-F5344CB8AC3E}">
        <p14:creationId xmlns:p14="http://schemas.microsoft.com/office/powerpoint/2010/main" val="21520701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1854"/>
            </a:lvl1pPr>
          </a:lstStyle>
          <a:p>
            <a:r>
              <a:rPr lang="en-US" smtClean="0"/>
              <a:t>Click to edit Master title style</a:t>
            </a:r>
            <a:endParaRPr lang="en-US" dirty="0"/>
          </a:p>
        </p:txBody>
      </p:sp>
      <p:sp>
        <p:nvSpPr>
          <p:cNvPr id="3" name="Content Placeholder 2"/>
          <p:cNvSpPr>
            <a:spLocks noGrp="1"/>
          </p:cNvSpPr>
          <p:nvPr>
            <p:ph idx="1"/>
          </p:nvPr>
        </p:nvSpPr>
        <p:spPr>
          <a:xfrm>
            <a:off x="5183187" y="987427"/>
            <a:ext cx="6172201" cy="4873625"/>
          </a:xfrm>
        </p:spPr>
        <p:txBody>
          <a:bodyPr/>
          <a:lstStyle>
            <a:lvl1pPr>
              <a:defRPr sz="1854"/>
            </a:lvl1pPr>
            <a:lvl2pPr>
              <a:defRPr sz="1623"/>
            </a:lvl2pPr>
            <a:lvl3pPr>
              <a:defRPr sz="1391"/>
            </a:lvl3pPr>
            <a:lvl4pPr>
              <a:defRPr sz="1159"/>
            </a:lvl4pPr>
            <a:lvl5pPr>
              <a:defRPr sz="1159"/>
            </a:lvl5pPr>
            <a:lvl6pPr>
              <a:defRPr sz="1159"/>
            </a:lvl6pPr>
            <a:lvl7pPr>
              <a:defRPr sz="1159"/>
            </a:lvl7pPr>
            <a:lvl8pPr>
              <a:defRPr sz="1159"/>
            </a:lvl8pPr>
            <a:lvl9pPr>
              <a:defRPr sz="115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927"/>
            </a:lvl1pPr>
            <a:lvl2pPr marL="264961" indent="0">
              <a:buNone/>
              <a:defRPr sz="811"/>
            </a:lvl2pPr>
            <a:lvl3pPr marL="529922" indent="0">
              <a:buNone/>
              <a:defRPr sz="695"/>
            </a:lvl3pPr>
            <a:lvl4pPr marL="794883" indent="0">
              <a:buNone/>
              <a:defRPr sz="580"/>
            </a:lvl4pPr>
            <a:lvl5pPr marL="1059844" indent="0">
              <a:buNone/>
              <a:defRPr sz="580"/>
            </a:lvl5pPr>
            <a:lvl6pPr marL="1324806" indent="0">
              <a:buNone/>
              <a:defRPr sz="580"/>
            </a:lvl6pPr>
            <a:lvl7pPr marL="1589767" indent="0">
              <a:buNone/>
              <a:defRPr sz="580"/>
            </a:lvl7pPr>
            <a:lvl8pPr marL="1854728" indent="0">
              <a:buNone/>
              <a:defRPr sz="580"/>
            </a:lvl8pPr>
            <a:lvl9pPr marL="2119689" indent="0">
              <a:buNone/>
              <a:defRPr sz="58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7D896-F6C7-4F53-B175-0F43A4AFDDBE}"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72950-AF63-4E80-929E-21939C882061}" type="slidenum">
              <a:rPr lang="en-US" smtClean="0"/>
              <a:t>‹#›</a:t>
            </a:fld>
            <a:endParaRPr lang="en-US"/>
          </a:p>
        </p:txBody>
      </p:sp>
    </p:spTree>
    <p:extLst>
      <p:ext uri="{BB962C8B-B14F-4D97-AF65-F5344CB8AC3E}">
        <p14:creationId xmlns:p14="http://schemas.microsoft.com/office/powerpoint/2010/main" val="171592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EBE327-8A40-4571-8899-1E5FEE888C53}"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ACB86-1F67-49AE-8507-0F4A4DABDD54}" type="slidenum">
              <a:rPr lang="en-US" smtClean="0"/>
              <a:t>‹#›</a:t>
            </a:fld>
            <a:endParaRPr lang="en-US"/>
          </a:p>
        </p:txBody>
      </p:sp>
    </p:spTree>
    <p:extLst>
      <p:ext uri="{BB962C8B-B14F-4D97-AF65-F5344CB8AC3E}">
        <p14:creationId xmlns:p14="http://schemas.microsoft.com/office/powerpoint/2010/main" val="25913693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1854"/>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7" y="987427"/>
            <a:ext cx="6172201" cy="4873625"/>
          </a:xfrm>
        </p:spPr>
        <p:txBody>
          <a:bodyPr anchor="t"/>
          <a:lstStyle>
            <a:lvl1pPr marL="0" indent="0">
              <a:buNone/>
              <a:defRPr sz="1854"/>
            </a:lvl1pPr>
            <a:lvl2pPr marL="264961" indent="0">
              <a:buNone/>
              <a:defRPr sz="1623"/>
            </a:lvl2pPr>
            <a:lvl3pPr marL="529922" indent="0">
              <a:buNone/>
              <a:defRPr sz="1391"/>
            </a:lvl3pPr>
            <a:lvl4pPr marL="794883" indent="0">
              <a:buNone/>
              <a:defRPr sz="1159"/>
            </a:lvl4pPr>
            <a:lvl5pPr marL="1059844" indent="0">
              <a:buNone/>
              <a:defRPr sz="1159"/>
            </a:lvl5pPr>
            <a:lvl6pPr marL="1324806" indent="0">
              <a:buNone/>
              <a:defRPr sz="1159"/>
            </a:lvl6pPr>
            <a:lvl7pPr marL="1589767" indent="0">
              <a:buNone/>
              <a:defRPr sz="1159"/>
            </a:lvl7pPr>
            <a:lvl8pPr marL="1854728" indent="0">
              <a:buNone/>
              <a:defRPr sz="1159"/>
            </a:lvl8pPr>
            <a:lvl9pPr marL="2119689" indent="0">
              <a:buNone/>
              <a:defRPr sz="1159"/>
            </a:lvl9pPr>
          </a:lstStyle>
          <a:p>
            <a:r>
              <a:rPr lang="en-US" smtClean="0"/>
              <a:t>Click icon to add picture</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927"/>
            </a:lvl1pPr>
            <a:lvl2pPr marL="264961" indent="0">
              <a:buNone/>
              <a:defRPr sz="811"/>
            </a:lvl2pPr>
            <a:lvl3pPr marL="529922" indent="0">
              <a:buNone/>
              <a:defRPr sz="695"/>
            </a:lvl3pPr>
            <a:lvl4pPr marL="794883" indent="0">
              <a:buNone/>
              <a:defRPr sz="580"/>
            </a:lvl4pPr>
            <a:lvl5pPr marL="1059844" indent="0">
              <a:buNone/>
              <a:defRPr sz="580"/>
            </a:lvl5pPr>
            <a:lvl6pPr marL="1324806" indent="0">
              <a:buNone/>
              <a:defRPr sz="580"/>
            </a:lvl6pPr>
            <a:lvl7pPr marL="1589767" indent="0">
              <a:buNone/>
              <a:defRPr sz="580"/>
            </a:lvl7pPr>
            <a:lvl8pPr marL="1854728" indent="0">
              <a:buNone/>
              <a:defRPr sz="580"/>
            </a:lvl8pPr>
            <a:lvl9pPr marL="2119689" indent="0">
              <a:buNone/>
              <a:defRPr sz="58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7D896-F6C7-4F53-B175-0F43A4AFDDBE}"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72950-AF63-4E80-929E-21939C882061}" type="slidenum">
              <a:rPr lang="en-US" smtClean="0"/>
              <a:t>‹#›</a:t>
            </a:fld>
            <a:endParaRPr lang="en-US"/>
          </a:p>
        </p:txBody>
      </p:sp>
    </p:spTree>
    <p:extLst>
      <p:ext uri="{BB962C8B-B14F-4D97-AF65-F5344CB8AC3E}">
        <p14:creationId xmlns:p14="http://schemas.microsoft.com/office/powerpoint/2010/main" val="351558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F7D896-F6C7-4F53-B175-0F43A4AFDDBE}"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72950-AF63-4E80-929E-21939C882061}" type="slidenum">
              <a:rPr lang="en-US" smtClean="0"/>
              <a:t>‹#›</a:t>
            </a:fld>
            <a:endParaRPr lang="en-US"/>
          </a:p>
        </p:txBody>
      </p:sp>
    </p:spTree>
    <p:extLst>
      <p:ext uri="{BB962C8B-B14F-4D97-AF65-F5344CB8AC3E}">
        <p14:creationId xmlns:p14="http://schemas.microsoft.com/office/powerpoint/2010/main" val="35670129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6"/>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6"/>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F7D896-F6C7-4F53-B175-0F43A4AFDDBE}"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72950-AF63-4E80-929E-21939C882061}" type="slidenum">
              <a:rPr lang="en-US" smtClean="0"/>
              <a:t>‹#›</a:t>
            </a:fld>
            <a:endParaRPr lang="en-US"/>
          </a:p>
        </p:txBody>
      </p:sp>
    </p:spTree>
    <p:extLst>
      <p:ext uri="{BB962C8B-B14F-4D97-AF65-F5344CB8AC3E}">
        <p14:creationId xmlns:p14="http://schemas.microsoft.com/office/powerpoint/2010/main" val="4096482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EBE327-8A40-4571-8899-1E5FEE888C53}"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ACB86-1F67-49AE-8507-0F4A4DABDD54}" type="slidenum">
              <a:rPr lang="en-US" smtClean="0"/>
              <a:t>‹#›</a:t>
            </a:fld>
            <a:endParaRPr lang="en-US"/>
          </a:p>
        </p:txBody>
      </p:sp>
    </p:spTree>
    <p:extLst>
      <p:ext uri="{BB962C8B-B14F-4D97-AF65-F5344CB8AC3E}">
        <p14:creationId xmlns:p14="http://schemas.microsoft.com/office/powerpoint/2010/main" val="979291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EBE327-8A40-4571-8899-1E5FEE888C53}"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ACB86-1F67-49AE-8507-0F4A4DABDD54}" type="slidenum">
              <a:rPr lang="en-US" smtClean="0"/>
              <a:t>‹#›</a:t>
            </a:fld>
            <a:endParaRPr lang="en-US"/>
          </a:p>
        </p:txBody>
      </p:sp>
    </p:spTree>
    <p:extLst>
      <p:ext uri="{BB962C8B-B14F-4D97-AF65-F5344CB8AC3E}">
        <p14:creationId xmlns:p14="http://schemas.microsoft.com/office/powerpoint/2010/main" val="3815021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EBE327-8A40-4571-8899-1E5FEE888C53}"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2ACB86-1F67-49AE-8507-0F4A4DABDD54}" type="slidenum">
              <a:rPr lang="en-US" smtClean="0"/>
              <a:t>‹#›</a:t>
            </a:fld>
            <a:endParaRPr lang="en-US"/>
          </a:p>
        </p:txBody>
      </p:sp>
    </p:spTree>
    <p:extLst>
      <p:ext uri="{BB962C8B-B14F-4D97-AF65-F5344CB8AC3E}">
        <p14:creationId xmlns:p14="http://schemas.microsoft.com/office/powerpoint/2010/main" val="1916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EBE327-8A40-4571-8899-1E5FEE888C53}"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2ACB86-1F67-49AE-8507-0F4A4DABDD54}" type="slidenum">
              <a:rPr lang="en-US" smtClean="0"/>
              <a:t>‹#›</a:t>
            </a:fld>
            <a:endParaRPr lang="en-US"/>
          </a:p>
        </p:txBody>
      </p:sp>
    </p:spTree>
    <p:extLst>
      <p:ext uri="{BB962C8B-B14F-4D97-AF65-F5344CB8AC3E}">
        <p14:creationId xmlns:p14="http://schemas.microsoft.com/office/powerpoint/2010/main" val="2239459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EBE327-8A40-4571-8899-1E5FEE888C53}"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2ACB86-1F67-49AE-8507-0F4A4DABDD54}" type="slidenum">
              <a:rPr lang="en-US" smtClean="0"/>
              <a:t>‹#›</a:t>
            </a:fld>
            <a:endParaRPr lang="en-US"/>
          </a:p>
        </p:txBody>
      </p:sp>
    </p:spTree>
    <p:extLst>
      <p:ext uri="{BB962C8B-B14F-4D97-AF65-F5344CB8AC3E}">
        <p14:creationId xmlns:p14="http://schemas.microsoft.com/office/powerpoint/2010/main" val="2733224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EBE327-8A40-4571-8899-1E5FEE888C53}"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ACB86-1F67-49AE-8507-0F4A4DABDD54}" type="slidenum">
              <a:rPr lang="en-US" smtClean="0"/>
              <a:t>‹#›</a:t>
            </a:fld>
            <a:endParaRPr lang="en-US"/>
          </a:p>
        </p:txBody>
      </p:sp>
    </p:spTree>
    <p:extLst>
      <p:ext uri="{BB962C8B-B14F-4D97-AF65-F5344CB8AC3E}">
        <p14:creationId xmlns:p14="http://schemas.microsoft.com/office/powerpoint/2010/main" val="245001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EBE327-8A40-4571-8899-1E5FEE888C53}"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ACB86-1F67-49AE-8507-0F4A4DABDD54}" type="slidenum">
              <a:rPr lang="en-US" smtClean="0"/>
              <a:t>‹#›</a:t>
            </a:fld>
            <a:endParaRPr lang="en-US"/>
          </a:p>
        </p:txBody>
      </p:sp>
    </p:spTree>
    <p:extLst>
      <p:ext uri="{BB962C8B-B14F-4D97-AF65-F5344CB8AC3E}">
        <p14:creationId xmlns:p14="http://schemas.microsoft.com/office/powerpoint/2010/main" val="4261181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EBE327-8A40-4571-8899-1E5FEE888C53}"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2ACB86-1F67-49AE-8507-0F4A4DABDD54}" type="slidenum">
              <a:rPr lang="en-US" smtClean="0"/>
              <a:t>‹#›</a:t>
            </a:fld>
            <a:endParaRPr lang="en-US"/>
          </a:p>
        </p:txBody>
      </p:sp>
    </p:spTree>
    <p:extLst>
      <p:ext uri="{BB962C8B-B14F-4D97-AF65-F5344CB8AC3E}">
        <p14:creationId xmlns:p14="http://schemas.microsoft.com/office/powerpoint/2010/main" val="4074323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695">
                <a:solidFill>
                  <a:schemeClr val="tx1">
                    <a:tint val="75000"/>
                  </a:schemeClr>
                </a:solidFill>
              </a:defRPr>
            </a:lvl1pPr>
          </a:lstStyle>
          <a:p>
            <a:fld id="{86F7D896-F6C7-4F53-B175-0F43A4AFDDBE}" type="datetimeFigureOut">
              <a:rPr lang="en-US" smtClean="0"/>
              <a:t>9/6/2019</a:t>
            </a:fld>
            <a:endParaRPr lang="en-US"/>
          </a:p>
        </p:txBody>
      </p:sp>
      <p:sp>
        <p:nvSpPr>
          <p:cNvPr id="5" name="Footer Placeholder 4"/>
          <p:cNvSpPr>
            <a:spLocks noGrp="1"/>
          </p:cNvSpPr>
          <p:nvPr>
            <p:ph type="ftr" sz="quarter" idx="3"/>
          </p:nvPr>
        </p:nvSpPr>
        <p:spPr>
          <a:xfrm>
            <a:off x="4038602" y="6356352"/>
            <a:ext cx="4114800" cy="365125"/>
          </a:xfrm>
          <a:prstGeom prst="rect">
            <a:avLst/>
          </a:prstGeom>
        </p:spPr>
        <p:txBody>
          <a:bodyPr vert="horz" lIns="91440" tIns="45720" rIns="91440" bIns="45720" rtlCol="0" anchor="ctr"/>
          <a:lstStyle>
            <a:lvl1pPr algn="ctr">
              <a:defRPr sz="69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695">
                <a:solidFill>
                  <a:schemeClr val="tx1">
                    <a:tint val="75000"/>
                  </a:schemeClr>
                </a:solidFill>
              </a:defRPr>
            </a:lvl1pPr>
          </a:lstStyle>
          <a:p>
            <a:fld id="{5F172950-AF63-4E80-929E-21939C882061}" type="slidenum">
              <a:rPr lang="en-US" smtClean="0"/>
              <a:t>‹#›</a:t>
            </a:fld>
            <a:endParaRPr lang="en-US"/>
          </a:p>
        </p:txBody>
      </p:sp>
    </p:spTree>
    <p:extLst>
      <p:ext uri="{BB962C8B-B14F-4D97-AF65-F5344CB8AC3E}">
        <p14:creationId xmlns:p14="http://schemas.microsoft.com/office/powerpoint/2010/main" val="39965492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29922" rtl="0" eaLnBrk="1" latinLnBrk="0" hangingPunct="1">
        <a:lnSpc>
          <a:spcPct val="90000"/>
        </a:lnSpc>
        <a:spcBef>
          <a:spcPct val="0"/>
        </a:spcBef>
        <a:buNone/>
        <a:defRPr sz="2550" kern="1200">
          <a:solidFill>
            <a:schemeClr val="tx1"/>
          </a:solidFill>
          <a:latin typeface="+mj-lt"/>
          <a:ea typeface="+mj-ea"/>
          <a:cs typeface="+mj-cs"/>
        </a:defRPr>
      </a:lvl1pPr>
    </p:titleStyle>
    <p:bodyStyle>
      <a:lvl1pPr marL="132481" indent="-132481" algn="l" defTabSz="529922" rtl="0" eaLnBrk="1" latinLnBrk="0" hangingPunct="1">
        <a:lnSpc>
          <a:spcPct val="90000"/>
        </a:lnSpc>
        <a:spcBef>
          <a:spcPts val="580"/>
        </a:spcBef>
        <a:buFont typeface="Arial" panose="020B0604020202020204" pitchFamily="34" charset="0"/>
        <a:buChar char="•"/>
        <a:defRPr sz="1623" kern="1200">
          <a:solidFill>
            <a:schemeClr val="tx1"/>
          </a:solidFill>
          <a:latin typeface="+mn-lt"/>
          <a:ea typeface="+mn-ea"/>
          <a:cs typeface="+mn-cs"/>
        </a:defRPr>
      </a:lvl1pPr>
      <a:lvl2pPr marL="397442" indent="-132481" algn="l" defTabSz="529922" rtl="0" eaLnBrk="1" latinLnBrk="0" hangingPunct="1">
        <a:lnSpc>
          <a:spcPct val="90000"/>
        </a:lnSpc>
        <a:spcBef>
          <a:spcPts val="290"/>
        </a:spcBef>
        <a:buFont typeface="Arial" panose="020B0604020202020204" pitchFamily="34" charset="0"/>
        <a:buChar char="•"/>
        <a:defRPr sz="1391" kern="1200">
          <a:solidFill>
            <a:schemeClr val="tx1"/>
          </a:solidFill>
          <a:latin typeface="+mn-lt"/>
          <a:ea typeface="+mn-ea"/>
          <a:cs typeface="+mn-cs"/>
        </a:defRPr>
      </a:lvl2pPr>
      <a:lvl3pPr marL="662403" indent="-132481" algn="l" defTabSz="529922" rtl="0" eaLnBrk="1" latinLnBrk="0" hangingPunct="1">
        <a:lnSpc>
          <a:spcPct val="90000"/>
        </a:lnSpc>
        <a:spcBef>
          <a:spcPts val="290"/>
        </a:spcBef>
        <a:buFont typeface="Arial" panose="020B0604020202020204" pitchFamily="34" charset="0"/>
        <a:buChar char="•"/>
        <a:defRPr sz="1159" kern="1200">
          <a:solidFill>
            <a:schemeClr val="tx1"/>
          </a:solidFill>
          <a:latin typeface="+mn-lt"/>
          <a:ea typeface="+mn-ea"/>
          <a:cs typeface="+mn-cs"/>
        </a:defRPr>
      </a:lvl3pPr>
      <a:lvl4pPr marL="927364" indent="-132481" algn="l" defTabSz="529922" rtl="0" eaLnBrk="1" latinLnBrk="0" hangingPunct="1">
        <a:lnSpc>
          <a:spcPct val="90000"/>
        </a:lnSpc>
        <a:spcBef>
          <a:spcPts val="290"/>
        </a:spcBef>
        <a:buFont typeface="Arial" panose="020B0604020202020204" pitchFamily="34" charset="0"/>
        <a:buChar char="•"/>
        <a:defRPr sz="1043" kern="1200">
          <a:solidFill>
            <a:schemeClr val="tx1"/>
          </a:solidFill>
          <a:latin typeface="+mn-lt"/>
          <a:ea typeface="+mn-ea"/>
          <a:cs typeface="+mn-cs"/>
        </a:defRPr>
      </a:lvl4pPr>
      <a:lvl5pPr marL="1192325" indent="-132481" algn="l" defTabSz="529922" rtl="0" eaLnBrk="1" latinLnBrk="0" hangingPunct="1">
        <a:lnSpc>
          <a:spcPct val="90000"/>
        </a:lnSpc>
        <a:spcBef>
          <a:spcPts val="290"/>
        </a:spcBef>
        <a:buFont typeface="Arial" panose="020B0604020202020204" pitchFamily="34" charset="0"/>
        <a:buChar char="•"/>
        <a:defRPr sz="1043" kern="1200">
          <a:solidFill>
            <a:schemeClr val="tx1"/>
          </a:solidFill>
          <a:latin typeface="+mn-lt"/>
          <a:ea typeface="+mn-ea"/>
          <a:cs typeface="+mn-cs"/>
        </a:defRPr>
      </a:lvl5pPr>
      <a:lvl6pPr marL="1457286" indent="-132481" algn="l" defTabSz="529922" rtl="0" eaLnBrk="1" latinLnBrk="0" hangingPunct="1">
        <a:lnSpc>
          <a:spcPct val="90000"/>
        </a:lnSpc>
        <a:spcBef>
          <a:spcPts val="290"/>
        </a:spcBef>
        <a:buFont typeface="Arial" panose="020B0604020202020204" pitchFamily="34" charset="0"/>
        <a:buChar char="•"/>
        <a:defRPr sz="1043" kern="1200">
          <a:solidFill>
            <a:schemeClr val="tx1"/>
          </a:solidFill>
          <a:latin typeface="+mn-lt"/>
          <a:ea typeface="+mn-ea"/>
          <a:cs typeface="+mn-cs"/>
        </a:defRPr>
      </a:lvl6pPr>
      <a:lvl7pPr marL="1722247" indent="-132481" algn="l" defTabSz="529922" rtl="0" eaLnBrk="1" latinLnBrk="0" hangingPunct="1">
        <a:lnSpc>
          <a:spcPct val="90000"/>
        </a:lnSpc>
        <a:spcBef>
          <a:spcPts val="290"/>
        </a:spcBef>
        <a:buFont typeface="Arial" panose="020B0604020202020204" pitchFamily="34" charset="0"/>
        <a:buChar char="•"/>
        <a:defRPr sz="1043" kern="1200">
          <a:solidFill>
            <a:schemeClr val="tx1"/>
          </a:solidFill>
          <a:latin typeface="+mn-lt"/>
          <a:ea typeface="+mn-ea"/>
          <a:cs typeface="+mn-cs"/>
        </a:defRPr>
      </a:lvl7pPr>
      <a:lvl8pPr marL="1987208" indent="-132481" algn="l" defTabSz="529922" rtl="0" eaLnBrk="1" latinLnBrk="0" hangingPunct="1">
        <a:lnSpc>
          <a:spcPct val="90000"/>
        </a:lnSpc>
        <a:spcBef>
          <a:spcPts val="290"/>
        </a:spcBef>
        <a:buFont typeface="Arial" panose="020B0604020202020204" pitchFamily="34" charset="0"/>
        <a:buChar char="•"/>
        <a:defRPr sz="1043" kern="1200">
          <a:solidFill>
            <a:schemeClr val="tx1"/>
          </a:solidFill>
          <a:latin typeface="+mn-lt"/>
          <a:ea typeface="+mn-ea"/>
          <a:cs typeface="+mn-cs"/>
        </a:defRPr>
      </a:lvl8pPr>
      <a:lvl9pPr marL="2252169" indent="-132481" algn="l" defTabSz="529922" rtl="0" eaLnBrk="1" latinLnBrk="0" hangingPunct="1">
        <a:lnSpc>
          <a:spcPct val="90000"/>
        </a:lnSpc>
        <a:spcBef>
          <a:spcPts val="290"/>
        </a:spcBef>
        <a:buFont typeface="Arial" panose="020B0604020202020204" pitchFamily="34" charset="0"/>
        <a:buChar char="•"/>
        <a:defRPr sz="1043" kern="1200">
          <a:solidFill>
            <a:schemeClr val="tx1"/>
          </a:solidFill>
          <a:latin typeface="+mn-lt"/>
          <a:ea typeface="+mn-ea"/>
          <a:cs typeface="+mn-cs"/>
        </a:defRPr>
      </a:lvl9pPr>
    </p:bodyStyle>
    <p:otherStyle>
      <a:defPPr>
        <a:defRPr lang="en-US"/>
      </a:defPPr>
      <a:lvl1pPr marL="0" algn="l" defTabSz="529922" rtl="0" eaLnBrk="1" latinLnBrk="0" hangingPunct="1">
        <a:defRPr sz="1043" kern="1200">
          <a:solidFill>
            <a:schemeClr val="tx1"/>
          </a:solidFill>
          <a:latin typeface="+mn-lt"/>
          <a:ea typeface="+mn-ea"/>
          <a:cs typeface="+mn-cs"/>
        </a:defRPr>
      </a:lvl1pPr>
      <a:lvl2pPr marL="264961" algn="l" defTabSz="529922" rtl="0" eaLnBrk="1" latinLnBrk="0" hangingPunct="1">
        <a:defRPr sz="1043" kern="1200">
          <a:solidFill>
            <a:schemeClr val="tx1"/>
          </a:solidFill>
          <a:latin typeface="+mn-lt"/>
          <a:ea typeface="+mn-ea"/>
          <a:cs typeface="+mn-cs"/>
        </a:defRPr>
      </a:lvl2pPr>
      <a:lvl3pPr marL="529922" algn="l" defTabSz="529922" rtl="0" eaLnBrk="1" latinLnBrk="0" hangingPunct="1">
        <a:defRPr sz="1043" kern="1200">
          <a:solidFill>
            <a:schemeClr val="tx1"/>
          </a:solidFill>
          <a:latin typeface="+mn-lt"/>
          <a:ea typeface="+mn-ea"/>
          <a:cs typeface="+mn-cs"/>
        </a:defRPr>
      </a:lvl3pPr>
      <a:lvl4pPr marL="794883" algn="l" defTabSz="529922" rtl="0" eaLnBrk="1" latinLnBrk="0" hangingPunct="1">
        <a:defRPr sz="1043" kern="1200">
          <a:solidFill>
            <a:schemeClr val="tx1"/>
          </a:solidFill>
          <a:latin typeface="+mn-lt"/>
          <a:ea typeface="+mn-ea"/>
          <a:cs typeface="+mn-cs"/>
        </a:defRPr>
      </a:lvl4pPr>
      <a:lvl5pPr marL="1059844" algn="l" defTabSz="529922" rtl="0" eaLnBrk="1" latinLnBrk="0" hangingPunct="1">
        <a:defRPr sz="1043" kern="1200">
          <a:solidFill>
            <a:schemeClr val="tx1"/>
          </a:solidFill>
          <a:latin typeface="+mn-lt"/>
          <a:ea typeface="+mn-ea"/>
          <a:cs typeface="+mn-cs"/>
        </a:defRPr>
      </a:lvl5pPr>
      <a:lvl6pPr marL="1324806" algn="l" defTabSz="529922" rtl="0" eaLnBrk="1" latinLnBrk="0" hangingPunct="1">
        <a:defRPr sz="1043" kern="1200">
          <a:solidFill>
            <a:schemeClr val="tx1"/>
          </a:solidFill>
          <a:latin typeface="+mn-lt"/>
          <a:ea typeface="+mn-ea"/>
          <a:cs typeface="+mn-cs"/>
        </a:defRPr>
      </a:lvl6pPr>
      <a:lvl7pPr marL="1589767" algn="l" defTabSz="529922" rtl="0" eaLnBrk="1" latinLnBrk="0" hangingPunct="1">
        <a:defRPr sz="1043" kern="1200">
          <a:solidFill>
            <a:schemeClr val="tx1"/>
          </a:solidFill>
          <a:latin typeface="+mn-lt"/>
          <a:ea typeface="+mn-ea"/>
          <a:cs typeface="+mn-cs"/>
        </a:defRPr>
      </a:lvl7pPr>
      <a:lvl8pPr marL="1854728" algn="l" defTabSz="529922" rtl="0" eaLnBrk="1" latinLnBrk="0" hangingPunct="1">
        <a:defRPr sz="1043" kern="1200">
          <a:solidFill>
            <a:schemeClr val="tx1"/>
          </a:solidFill>
          <a:latin typeface="+mn-lt"/>
          <a:ea typeface="+mn-ea"/>
          <a:cs typeface="+mn-cs"/>
        </a:defRPr>
      </a:lvl8pPr>
      <a:lvl9pPr marL="2119689" algn="l" defTabSz="529922" rtl="0" eaLnBrk="1" latinLnBrk="0" hangingPunct="1">
        <a:defRPr sz="10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70168" y="238637"/>
            <a:ext cx="2133556" cy="889987"/>
          </a:xfrm>
          <a:prstGeom prst="rect">
            <a:avLst/>
          </a:prstGeom>
          <a:noFill/>
        </p:spPr>
        <p:txBody>
          <a:bodyPr wrap="square" rtlCol="0">
            <a:spAutoFit/>
          </a:bodyPr>
          <a:lstStyle/>
          <a:p>
            <a:r>
              <a:rPr lang="en-US" sz="1909" dirty="0">
                <a:latin typeface="Bebas" panose="020B0606020202050201" pitchFamily="34" charset="0"/>
              </a:rPr>
              <a:t>Welcome to </a:t>
            </a:r>
            <a:r>
              <a:rPr lang="en-US" sz="1909" dirty="0">
                <a:latin typeface="Bebas" panose="020B0606020202050201" pitchFamily="34" charset="0"/>
              </a:rPr>
              <a:t>ELA6!</a:t>
            </a:r>
            <a:endParaRPr lang="en-US" sz="1909" dirty="0">
              <a:latin typeface="Bebas" panose="020B0606020202050201" pitchFamily="34" charset="0"/>
            </a:endParaRPr>
          </a:p>
          <a:p>
            <a:r>
              <a:rPr lang="en-US" sz="1364" dirty="0">
                <a:latin typeface="Bebas" panose="020B0606020202050201" pitchFamily="34" charset="0"/>
              </a:rPr>
              <a:t>Course Syllabus </a:t>
            </a:r>
            <a:r>
              <a:rPr lang="en-US" sz="1364" dirty="0">
                <a:latin typeface="Bebas" panose="020B0606020202050201" pitchFamily="34" charset="0"/>
              </a:rPr>
              <a:t>2019-2020</a:t>
            </a:r>
            <a:endParaRPr lang="en-US" sz="1364" dirty="0">
              <a:latin typeface="Bebas" panose="020B0606020202050201" pitchFamily="34" charset="0"/>
            </a:endParaRPr>
          </a:p>
          <a:p>
            <a:r>
              <a:rPr lang="en-US" sz="955" dirty="0">
                <a:latin typeface="Bebas" panose="020B0606020202050201" pitchFamily="34" charset="0"/>
              </a:rPr>
              <a:t>Mrs. Brianne </a:t>
            </a:r>
            <a:r>
              <a:rPr lang="en-US" sz="955" dirty="0" err="1">
                <a:latin typeface="Bebas" panose="020B0606020202050201" pitchFamily="34" charset="0"/>
              </a:rPr>
              <a:t>minaudo</a:t>
            </a:r>
            <a:endParaRPr lang="en-US" sz="955" dirty="0">
              <a:latin typeface="Bebas" panose="020B0606020202050201" pitchFamily="34" charset="0"/>
            </a:endParaRPr>
          </a:p>
          <a:p>
            <a:r>
              <a:rPr lang="en-US" sz="955" dirty="0">
                <a:latin typeface="Bebas" panose="020B0606020202050201" pitchFamily="34" charset="0"/>
              </a:rPr>
              <a:t>Conference: 6</a:t>
            </a:r>
            <a:r>
              <a:rPr lang="en-US" sz="955" baseline="30000" dirty="0">
                <a:latin typeface="Bebas" panose="020B0606020202050201" pitchFamily="34" charset="0"/>
              </a:rPr>
              <a:t>th</a:t>
            </a:r>
            <a:r>
              <a:rPr lang="en-US" sz="955" dirty="0">
                <a:latin typeface="Bebas" panose="020B0606020202050201" pitchFamily="34" charset="0"/>
              </a:rPr>
              <a:t> hour 1:20-2:22p</a:t>
            </a:r>
            <a:endParaRPr lang="en-US" sz="955" dirty="0">
              <a:latin typeface="Bebas" panose="020B0606020202050201" pitchFamily="34" charset="0"/>
            </a:endParaRPr>
          </a:p>
        </p:txBody>
      </p:sp>
      <p:sp>
        <p:nvSpPr>
          <p:cNvPr id="5" name="TextBox 4"/>
          <p:cNvSpPr txBox="1"/>
          <p:nvPr/>
        </p:nvSpPr>
        <p:spPr>
          <a:xfrm>
            <a:off x="6136889" y="229640"/>
            <a:ext cx="2529057" cy="671466"/>
          </a:xfrm>
          <a:prstGeom prst="rect">
            <a:avLst/>
          </a:prstGeom>
          <a:noFill/>
        </p:spPr>
        <p:txBody>
          <a:bodyPr wrap="square" rtlCol="0">
            <a:spAutoFit/>
          </a:bodyPr>
          <a:lstStyle/>
          <a:p>
            <a:r>
              <a:rPr lang="en-US" sz="1909" dirty="0">
                <a:latin typeface="Bebas" panose="020B0606020202050201" pitchFamily="34" charset="0"/>
              </a:rPr>
              <a:t>Contact Info:</a:t>
            </a:r>
          </a:p>
          <a:p>
            <a:r>
              <a:rPr lang="en-US" sz="927" dirty="0">
                <a:latin typeface="Bebas" panose="020B0606020202050201" pitchFamily="34" charset="0"/>
              </a:rPr>
              <a:t>E-mail:  </a:t>
            </a:r>
            <a:r>
              <a:rPr lang="en-US" sz="927" dirty="0">
                <a:latin typeface="Bebas" panose="020B0606020202050201" pitchFamily="34" charset="0"/>
              </a:rPr>
              <a:t>bminaudo@rochester.k12.mi.us</a:t>
            </a:r>
            <a:endParaRPr lang="en-US" sz="927" dirty="0">
              <a:latin typeface="Bebas" panose="020B0606020202050201" pitchFamily="34" charset="0"/>
            </a:endParaRPr>
          </a:p>
          <a:p>
            <a:r>
              <a:rPr lang="en-US" sz="927" dirty="0">
                <a:latin typeface="Bebas" panose="020B0606020202050201" pitchFamily="34" charset="0"/>
              </a:rPr>
              <a:t>Classroom Website: minaudo.classroom.weebly.com</a:t>
            </a:r>
            <a:endParaRPr lang="en-US" sz="927" dirty="0">
              <a:latin typeface="Bebas" panose="020B0606020202050201" pitchFamily="34" charset="0"/>
            </a:endParaRPr>
          </a:p>
        </p:txBody>
      </p:sp>
      <p:cxnSp>
        <p:nvCxnSpPr>
          <p:cNvPr id="7" name="Straight Connector 6"/>
          <p:cNvCxnSpPr/>
          <p:nvPr/>
        </p:nvCxnSpPr>
        <p:spPr>
          <a:xfrm>
            <a:off x="3775081" y="1147448"/>
            <a:ext cx="4733444" cy="4906"/>
          </a:xfrm>
          <a:prstGeom prst="line">
            <a:avLst/>
          </a:prstGeom>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4046195" y="1195316"/>
            <a:ext cx="2005638" cy="1161985"/>
          </a:xfrm>
          <a:prstGeom prst="rect">
            <a:avLst/>
          </a:prstGeom>
          <a:noFill/>
        </p:spPr>
        <p:txBody>
          <a:bodyPr wrap="square" rtlCol="0">
            <a:spAutoFit/>
          </a:bodyPr>
          <a:lstStyle/>
          <a:p>
            <a:r>
              <a:rPr lang="en-US" sz="1636" dirty="0">
                <a:latin typeface="Bebas" panose="020B0606020202050201" pitchFamily="34" charset="0"/>
              </a:rPr>
              <a:t>Supply list</a:t>
            </a:r>
          </a:p>
          <a:p>
            <a:pPr marL="131251" indent="-131251">
              <a:buFont typeface="Arial" panose="020B0604020202020204" pitchFamily="34" charset="0"/>
              <a:buChar char="•"/>
            </a:pPr>
            <a:r>
              <a:rPr lang="en-US" sz="886" dirty="0">
                <a:latin typeface="Bebas" panose="020B0606020202050201" pitchFamily="34" charset="0"/>
              </a:rPr>
              <a:t>One Composition Notebook</a:t>
            </a:r>
          </a:p>
          <a:p>
            <a:pPr marL="131251" indent="-131251">
              <a:buFont typeface="Arial" panose="020B0604020202020204" pitchFamily="34" charset="0"/>
              <a:buChar char="•"/>
            </a:pPr>
            <a:r>
              <a:rPr lang="en-US" sz="886" dirty="0">
                <a:latin typeface="Bebas" panose="020B0606020202050201" pitchFamily="34" charset="0"/>
              </a:rPr>
              <a:t>One folder specific to Language Arts</a:t>
            </a:r>
            <a:endParaRPr lang="en-US" sz="886" dirty="0">
              <a:latin typeface="Bebas" panose="020B0606020202050201" pitchFamily="34" charset="0"/>
            </a:endParaRPr>
          </a:p>
          <a:p>
            <a:pPr marL="131251" indent="-131251">
              <a:buFont typeface="Arial" panose="020B0604020202020204" pitchFamily="34" charset="0"/>
              <a:buChar char="•"/>
            </a:pPr>
            <a:r>
              <a:rPr lang="en-US" sz="886" dirty="0">
                <a:latin typeface="Bebas" panose="020B0606020202050201" pitchFamily="34" charset="0"/>
              </a:rPr>
              <a:t>Pencils/ Pens</a:t>
            </a:r>
          </a:p>
          <a:p>
            <a:pPr marL="131251" indent="-131251">
              <a:buFont typeface="Arial" panose="020B0604020202020204" pitchFamily="34" charset="0"/>
              <a:buChar char="•"/>
            </a:pPr>
            <a:r>
              <a:rPr lang="en-US" sz="886" dirty="0">
                <a:latin typeface="Bebas" panose="020B0606020202050201" pitchFamily="34" charset="0"/>
              </a:rPr>
              <a:t>Art </a:t>
            </a:r>
            <a:r>
              <a:rPr lang="en-US" sz="886" dirty="0">
                <a:latin typeface="Bebas" panose="020B0606020202050201" pitchFamily="34" charset="0"/>
              </a:rPr>
              <a:t>supplies (markers, colored pencils, Sharpies, glue sticks, scissors</a:t>
            </a:r>
            <a:r>
              <a:rPr lang="en-US" sz="886" dirty="0">
                <a:latin typeface="Bebas" panose="020B0606020202050201" pitchFamily="34" charset="0"/>
              </a:rPr>
              <a:t>)</a:t>
            </a:r>
          </a:p>
          <a:p>
            <a:pPr marL="131251" indent="-131251">
              <a:buFont typeface="Arial" panose="020B0604020202020204" pitchFamily="34" charset="0"/>
              <a:buChar char="•"/>
            </a:pPr>
            <a:endParaRPr lang="en-US" sz="886" dirty="0">
              <a:latin typeface="Bebas" panose="020B0606020202050201" pitchFamily="34" charset="0"/>
            </a:endParaRPr>
          </a:p>
        </p:txBody>
      </p:sp>
      <p:sp>
        <p:nvSpPr>
          <p:cNvPr id="14" name="TextBox 13"/>
          <p:cNvSpPr txBox="1"/>
          <p:nvPr/>
        </p:nvSpPr>
        <p:spPr>
          <a:xfrm>
            <a:off x="6377619" y="1178059"/>
            <a:ext cx="1861320" cy="1697772"/>
          </a:xfrm>
          <a:prstGeom prst="rect">
            <a:avLst/>
          </a:prstGeom>
          <a:noFill/>
        </p:spPr>
        <p:txBody>
          <a:bodyPr wrap="square" rtlCol="0">
            <a:spAutoFit/>
          </a:bodyPr>
          <a:lstStyle/>
          <a:p>
            <a:r>
              <a:rPr lang="en-US" sz="1636" dirty="0">
                <a:latin typeface="Bebas" panose="020B0606020202050201" pitchFamily="34" charset="0"/>
              </a:rPr>
              <a:t>Classroom Wish list</a:t>
            </a:r>
          </a:p>
          <a:p>
            <a:pPr marL="91998" indent="-91998">
              <a:buFont typeface="Arial" panose="020B0604020202020204" pitchFamily="34" charset="0"/>
              <a:buChar char="•"/>
            </a:pPr>
            <a:r>
              <a:rPr lang="en-US" sz="955" dirty="0">
                <a:latin typeface="Bebas" panose="020B0606020202050201" pitchFamily="34" charset="0"/>
              </a:rPr>
              <a:t>Tissues</a:t>
            </a:r>
            <a:endParaRPr lang="en-US" sz="955" dirty="0">
              <a:latin typeface="Bebas" panose="020B0606020202050201" pitchFamily="34" charset="0"/>
            </a:endParaRPr>
          </a:p>
          <a:p>
            <a:pPr marL="91998" indent="-91998">
              <a:buFont typeface="Arial" panose="020B0604020202020204" pitchFamily="34" charset="0"/>
              <a:buChar char="•"/>
            </a:pPr>
            <a:r>
              <a:rPr lang="en-US" sz="955" dirty="0">
                <a:latin typeface="Bebas" panose="020B0606020202050201" pitchFamily="34" charset="0"/>
              </a:rPr>
              <a:t>Hand sanitizer</a:t>
            </a:r>
          </a:p>
          <a:p>
            <a:pPr marL="91998" indent="-91998">
              <a:buFont typeface="Arial" panose="020B0604020202020204" pitchFamily="34" charset="0"/>
              <a:buChar char="•"/>
            </a:pPr>
            <a:r>
              <a:rPr lang="en-US" sz="955" dirty="0">
                <a:latin typeface="Bebas" panose="020B0606020202050201" pitchFamily="34" charset="0"/>
              </a:rPr>
              <a:t>Sanitizing </a:t>
            </a:r>
            <a:r>
              <a:rPr lang="en-US" sz="955" dirty="0">
                <a:latin typeface="Bebas" panose="020B0606020202050201" pitchFamily="34" charset="0"/>
              </a:rPr>
              <a:t>wipes</a:t>
            </a:r>
          </a:p>
          <a:p>
            <a:pPr marL="91998" indent="-91998">
              <a:buFont typeface="Arial" panose="020B0604020202020204" pitchFamily="34" charset="0"/>
              <a:buChar char="•"/>
            </a:pPr>
            <a:r>
              <a:rPr lang="en-US" sz="955" dirty="0">
                <a:latin typeface="Bebas" panose="020B0606020202050201" pitchFamily="34" charset="0"/>
              </a:rPr>
              <a:t>Pencils/Sharpies</a:t>
            </a:r>
          </a:p>
          <a:p>
            <a:pPr marL="91998" indent="-91998">
              <a:buFont typeface="Arial" panose="020B0604020202020204" pitchFamily="34" charset="0"/>
              <a:buChar char="•"/>
            </a:pPr>
            <a:endParaRPr lang="en-US" sz="341" dirty="0">
              <a:latin typeface="Bebas" panose="020B0606020202050201" pitchFamily="34" charset="0"/>
            </a:endParaRPr>
          </a:p>
          <a:p>
            <a:endParaRPr lang="en-US" sz="341" dirty="0">
              <a:latin typeface="Bebas" panose="020B0606020202050201" pitchFamily="34" charset="0"/>
            </a:endParaRPr>
          </a:p>
          <a:p>
            <a:r>
              <a:rPr lang="en-US" sz="716" i="1" dirty="0"/>
              <a:t>The </a:t>
            </a:r>
            <a:r>
              <a:rPr lang="en-US" sz="716" i="1" dirty="0"/>
              <a:t>Rochester Community Schools provide all necessary materials and supplies for curricular classes.  Parents who wish to supplement these materials </a:t>
            </a:r>
            <a:r>
              <a:rPr lang="en-US" sz="716" i="1" dirty="0"/>
              <a:t>through donations are welcome. Donations are always appreciated, but never expected. </a:t>
            </a:r>
            <a:endParaRPr lang="en-US" sz="818" i="1" dirty="0"/>
          </a:p>
        </p:txBody>
      </p:sp>
      <p:cxnSp>
        <p:nvCxnSpPr>
          <p:cNvPr id="15" name="Straight Connector 14"/>
          <p:cNvCxnSpPr/>
          <p:nvPr/>
        </p:nvCxnSpPr>
        <p:spPr>
          <a:xfrm>
            <a:off x="3775081" y="3070911"/>
            <a:ext cx="4733444" cy="4906"/>
          </a:xfrm>
          <a:prstGeom prst="line">
            <a:avLst/>
          </a:prstGeom>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3948048" y="2833020"/>
            <a:ext cx="4387510" cy="223138"/>
          </a:xfrm>
          <a:prstGeom prst="rect">
            <a:avLst/>
          </a:prstGeom>
          <a:noFill/>
        </p:spPr>
        <p:txBody>
          <a:bodyPr wrap="square" rtlCol="0">
            <a:spAutoFit/>
          </a:bodyPr>
          <a:lstStyle/>
          <a:p>
            <a:r>
              <a:rPr lang="en-US" sz="850" dirty="0"/>
              <a:t>**It is recommended that </a:t>
            </a:r>
            <a:r>
              <a:rPr lang="en-US" sz="850" dirty="0"/>
              <a:t>you have these items available for class </a:t>
            </a:r>
            <a:r>
              <a:rPr lang="en-US" sz="850" dirty="0"/>
              <a:t>by </a:t>
            </a:r>
            <a:r>
              <a:rPr lang="en-US" sz="850" b="1" dirty="0"/>
              <a:t>Monday, September 9</a:t>
            </a:r>
            <a:r>
              <a:rPr lang="en-US" sz="850" dirty="0"/>
              <a:t>.</a:t>
            </a:r>
            <a:endParaRPr lang="en-US" sz="850" dirty="0"/>
          </a:p>
        </p:txBody>
      </p:sp>
      <p:sp>
        <p:nvSpPr>
          <p:cNvPr id="17" name="TextBox 16"/>
          <p:cNvSpPr txBox="1"/>
          <p:nvPr/>
        </p:nvSpPr>
        <p:spPr>
          <a:xfrm>
            <a:off x="3765967" y="4274984"/>
            <a:ext cx="4732017" cy="805733"/>
          </a:xfrm>
          <a:prstGeom prst="rect">
            <a:avLst/>
          </a:prstGeom>
          <a:noFill/>
        </p:spPr>
        <p:txBody>
          <a:bodyPr wrap="square" rtlCol="0">
            <a:spAutoFit/>
          </a:bodyPr>
          <a:lstStyle/>
          <a:p>
            <a:r>
              <a:rPr lang="en-US" sz="1364" dirty="0">
                <a:latin typeface="Bebas" panose="020B0606020202050201" pitchFamily="34" charset="0"/>
              </a:rPr>
              <a:t>weighting</a:t>
            </a:r>
            <a:endParaRPr lang="en-US" sz="1364" dirty="0">
              <a:latin typeface="Bebas" panose="020B0606020202050201" pitchFamily="34" charset="0"/>
            </a:endParaRPr>
          </a:p>
          <a:p>
            <a:r>
              <a:rPr lang="en-US" sz="818" dirty="0"/>
              <a:t>Since grades are earned and not given, they are based on the quality of work produced by the student.  This includes </a:t>
            </a:r>
            <a:r>
              <a:rPr lang="en-US" sz="818" dirty="0"/>
              <a:t>classwork</a:t>
            </a:r>
            <a:r>
              <a:rPr lang="en-US" sz="818" dirty="0"/>
              <a:t>, reading and writing assignments, formal assessments, and projects. Overall grades will be </a:t>
            </a:r>
            <a:r>
              <a:rPr lang="en-US" sz="818" dirty="0"/>
              <a:t>based on total points. Large-scale assignments such as projects or assessments will have a higher point value. Citizenship </a:t>
            </a:r>
            <a:r>
              <a:rPr lang="en-US" sz="818" dirty="0"/>
              <a:t>grades are based on classroom </a:t>
            </a:r>
            <a:r>
              <a:rPr lang="en-US" sz="818" dirty="0"/>
              <a:t>behavior and you will self-evaluate each quarter.</a:t>
            </a:r>
            <a:endParaRPr lang="en-US" sz="818" dirty="0"/>
          </a:p>
        </p:txBody>
      </p:sp>
      <p:sp>
        <p:nvSpPr>
          <p:cNvPr id="18" name="TextBox 17"/>
          <p:cNvSpPr txBox="1"/>
          <p:nvPr/>
        </p:nvSpPr>
        <p:spPr>
          <a:xfrm>
            <a:off x="3775082" y="5000588"/>
            <a:ext cx="4733443" cy="931602"/>
          </a:xfrm>
          <a:prstGeom prst="rect">
            <a:avLst/>
          </a:prstGeom>
          <a:noFill/>
        </p:spPr>
        <p:txBody>
          <a:bodyPr wrap="square" rtlCol="0">
            <a:spAutoFit/>
          </a:bodyPr>
          <a:lstStyle/>
          <a:p>
            <a:r>
              <a:rPr lang="en-US" sz="1364" dirty="0">
                <a:latin typeface="Bebas" panose="020B0606020202050201" pitchFamily="34" charset="0"/>
              </a:rPr>
              <a:t>Retake policy</a:t>
            </a:r>
            <a:endParaRPr lang="en-US" sz="1364" dirty="0">
              <a:latin typeface="Bebas" panose="020B0606020202050201" pitchFamily="34" charset="0"/>
            </a:endParaRPr>
          </a:p>
          <a:p>
            <a:r>
              <a:rPr lang="en-US" sz="818" dirty="0"/>
              <a:t>L</a:t>
            </a:r>
            <a:r>
              <a:rPr lang="en-US" sz="818" dirty="0"/>
              <a:t>arge-scale assessments/projects will be eligible for retake and revision with a signed and completed retake form. Retakes may be completed either during lunchtime or after school, with advance notice. The highest grade on the assessment will be entered into the gradebook. Daily assignments are a form of practice, but all assignments can be revised up to one time to try again with more detail. We can always grow!</a:t>
            </a:r>
            <a:endParaRPr lang="en-US" sz="818" dirty="0"/>
          </a:p>
        </p:txBody>
      </p:sp>
      <p:sp>
        <p:nvSpPr>
          <p:cNvPr id="19" name="TextBox 18"/>
          <p:cNvSpPr txBox="1"/>
          <p:nvPr/>
        </p:nvSpPr>
        <p:spPr>
          <a:xfrm>
            <a:off x="3770168" y="5736511"/>
            <a:ext cx="4733443" cy="931602"/>
          </a:xfrm>
          <a:prstGeom prst="rect">
            <a:avLst/>
          </a:prstGeom>
          <a:noFill/>
        </p:spPr>
        <p:txBody>
          <a:bodyPr wrap="square" rtlCol="0">
            <a:spAutoFit/>
          </a:bodyPr>
          <a:lstStyle/>
          <a:p>
            <a:r>
              <a:rPr lang="en-US" sz="1364" dirty="0">
                <a:latin typeface="Bebas" panose="020B0606020202050201" pitchFamily="34" charset="0"/>
              </a:rPr>
              <a:t>Absent &amp; Late assignments</a:t>
            </a:r>
            <a:endParaRPr lang="en-US" sz="1364" dirty="0">
              <a:latin typeface="Bebas" panose="020B0606020202050201" pitchFamily="34" charset="0"/>
            </a:endParaRPr>
          </a:p>
          <a:p>
            <a:r>
              <a:rPr lang="en-US" sz="818" dirty="0"/>
              <a:t>When </a:t>
            </a:r>
            <a:r>
              <a:rPr lang="en-US" sz="818" dirty="0"/>
              <a:t>absent, </a:t>
            </a:r>
            <a:r>
              <a:rPr lang="en-US" sz="818" i="1" u="sng" dirty="0"/>
              <a:t>you</a:t>
            </a:r>
            <a:r>
              <a:rPr lang="en-US" sz="818" dirty="0"/>
              <a:t> are responsible to find out the work you missed and turn it in in accordance with the district’s absence policy. </a:t>
            </a:r>
            <a:r>
              <a:rPr lang="en-US" sz="818" dirty="0"/>
              <a:t>Late </a:t>
            </a:r>
            <a:r>
              <a:rPr lang="en-US" sz="818" dirty="0"/>
              <a:t>work will be accepted with a 25% credit deduction unless accompanied by a homework coupon within one week of the due date.  Students are provided two coupons at the beginning of each marking period for daily </a:t>
            </a:r>
            <a:r>
              <a:rPr lang="en-US" sz="818" dirty="0"/>
              <a:t>assignments, and can earn more through class games. </a:t>
            </a:r>
            <a:r>
              <a:rPr lang="en-US" sz="818" dirty="0"/>
              <a:t>Large-scale project scores will be deducted 10% for each day late</a:t>
            </a:r>
            <a:r>
              <a:rPr lang="en-US" sz="818" dirty="0"/>
              <a:t>.</a:t>
            </a:r>
            <a:r>
              <a:rPr lang="en-US" sz="818" dirty="0"/>
              <a:t> </a:t>
            </a:r>
          </a:p>
        </p:txBody>
      </p:sp>
      <p:sp>
        <p:nvSpPr>
          <p:cNvPr id="23" name="TextBox 22"/>
          <p:cNvSpPr txBox="1"/>
          <p:nvPr/>
        </p:nvSpPr>
        <p:spPr>
          <a:xfrm>
            <a:off x="3755427" y="4058517"/>
            <a:ext cx="2531918" cy="344069"/>
          </a:xfrm>
          <a:prstGeom prst="rect">
            <a:avLst/>
          </a:prstGeom>
          <a:noFill/>
        </p:spPr>
        <p:txBody>
          <a:bodyPr wrap="square" rtlCol="0">
            <a:spAutoFit/>
          </a:bodyPr>
          <a:lstStyle/>
          <a:p>
            <a:r>
              <a:rPr lang="en-US" sz="1636" dirty="0">
                <a:latin typeface="Bebas" panose="020B0606020202050201" pitchFamily="34" charset="0"/>
              </a:rPr>
              <a:t>Grading System</a:t>
            </a:r>
            <a:endParaRPr lang="en-US" sz="1636" dirty="0">
              <a:latin typeface="Bebas" panose="020B0606020202050201" pitchFamily="34" charset="0"/>
            </a:endParaRPr>
          </a:p>
        </p:txBody>
      </p:sp>
      <p:cxnSp>
        <p:nvCxnSpPr>
          <p:cNvPr id="20" name="Straight Connector 19"/>
          <p:cNvCxnSpPr/>
          <p:nvPr/>
        </p:nvCxnSpPr>
        <p:spPr>
          <a:xfrm>
            <a:off x="3775081" y="4054519"/>
            <a:ext cx="4733444" cy="4906"/>
          </a:xfrm>
          <a:prstGeom prst="line">
            <a:avLst/>
          </a:prstGeom>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3716658" y="3080827"/>
            <a:ext cx="4670350" cy="973408"/>
          </a:xfrm>
          <a:prstGeom prst="rect">
            <a:avLst/>
          </a:prstGeom>
          <a:noFill/>
        </p:spPr>
        <p:txBody>
          <a:bodyPr wrap="square" rtlCol="0">
            <a:spAutoFit/>
          </a:bodyPr>
          <a:lstStyle/>
          <a:p>
            <a:r>
              <a:rPr lang="en-US" sz="1636" dirty="0">
                <a:latin typeface="Bebas" panose="020B0606020202050201" pitchFamily="34" charset="0"/>
              </a:rPr>
              <a:t>A Note about reading</a:t>
            </a:r>
          </a:p>
          <a:p>
            <a:r>
              <a:rPr lang="en-US" sz="818" dirty="0"/>
              <a:t>It is statistically proven that a student that reads regularly, in school and at home, performs better in all content courses. In this class, we follow a </a:t>
            </a:r>
            <a:r>
              <a:rPr lang="en-US" sz="818" dirty="0"/>
              <a:t>workshop method </a:t>
            </a:r>
            <a:r>
              <a:rPr lang="en-US" sz="818" dirty="0"/>
              <a:t>which allows </a:t>
            </a:r>
            <a:r>
              <a:rPr lang="en-US" sz="818" dirty="0"/>
              <a:t>students to learn skills and strategies while reading books they have picked themselves. The workshop method emphasizes teacher-student conferences and peer conversations about books</a:t>
            </a:r>
            <a:r>
              <a:rPr lang="en-US" sz="818" dirty="0"/>
              <a:t>. It </a:t>
            </a:r>
            <a:r>
              <a:rPr lang="en-US" sz="818" dirty="0"/>
              <a:t>is the hope to help </a:t>
            </a:r>
            <a:r>
              <a:rPr lang="en-US" sz="818" dirty="0"/>
              <a:t>students become </a:t>
            </a:r>
            <a:r>
              <a:rPr lang="en-US" sz="818" dirty="0"/>
              <a:t>avid and skilled readers, writers, and </a:t>
            </a:r>
            <a:r>
              <a:rPr lang="en-US" sz="818" dirty="0"/>
              <a:t>inquirers through independent choice novels.</a:t>
            </a:r>
            <a:endParaRPr lang="en-US" sz="818" dirty="0">
              <a:latin typeface="Bebas" panose="020B0606020202050201" pitchFamily="34" charset="0"/>
            </a:endParaRPr>
          </a:p>
        </p:txBody>
      </p:sp>
    </p:spTree>
    <p:extLst>
      <p:ext uri="{BB962C8B-B14F-4D97-AF65-F5344CB8AC3E}">
        <p14:creationId xmlns:p14="http://schemas.microsoft.com/office/powerpoint/2010/main" val="2535216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733483" y="3467215"/>
            <a:ext cx="4733444" cy="4906"/>
          </a:xfrm>
          <a:prstGeom prst="line">
            <a:avLst/>
          </a:prstGeom>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3781088" y="3719836"/>
            <a:ext cx="2291195" cy="931602"/>
          </a:xfrm>
          <a:prstGeom prst="rect">
            <a:avLst/>
          </a:prstGeom>
          <a:noFill/>
        </p:spPr>
        <p:txBody>
          <a:bodyPr wrap="square" rtlCol="0">
            <a:spAutoFit/>
          </a:bodyPr>
          <a:lstStyle/>
          <a:p>
            <a:pPr defTabSz="623438"/>
            <a:r>
              <a:rPr lang="en-US" sz="1227" dirty="0">
                <a:solidFill>
                  <a:prstClr val="black"/>
                </a:solidFill>
                <a:latin typeface="Bebas" panose="020B0606020202050201" pitchFamily="34" charset="0"/>
              </a:rPr>
              <a:t>Reading &amp; novels: </a:t>
            </a:r>
          </a:p>
          <a:p>
            <a:pPr marL="115813" indent="-115813" defTabSz="623438">
              <a:buFont typeface="Arial" panose="020B0604020202020204" pitchFamily="34" charset="0"/>
              <a:buChar char="•"/>
            </a:pPr>
            <a:r>
              <a:rPr lang="en-US" sz="818" i="1" dirty="0">
                <a:solidFill>
                  <a:prstClr val="black"/>
                </a:solidFill>
                <a:latin typeface="Calibri" panose="020F0502020204030204"/>
              </a:rPr>
              <a:t>Holt McDougal Literature </a:t>
            </a:r>
            <a:r>
              <a:rPr lang="en-US" sz="818" i="1" dirty="0">
                <a:solidFill>
                  <a:prstClr val="black"/>
                </a:solidFill>
                <a:latin typeface="Calibri" panose="020F0502020204030204"/>
              </a:rPr>
              <a:t> </a:t>
            </a:r>
            <a:r>
              <a:rPr lang="en-US" sz="614" dirty="0">
                <a:solidFill>
                  <a:prstClr val="black"/>
                </a:solidFill>
                <a:latin typeface="Calibri" panose="020F0502020204030204"/>
              </a:rPr>
              <a:t>(online reference textbook)</a:t>
            </a:r>
            <a:endParaRPr lang="en-US" sz="614" dirty="0">
              <a:solidFill>
                <a:prstClr val="black"/>
              </a:solidFill>
              <a:latin typeface="American Purpose" pitchFamily="2" charset="0"/>
            </a:endParaRPr>
          </a:p>
          <a:p>
            <a:pPr marL="115813" indent="-115813" defTabSz="623438">
              <a:buFont typeface="Arial" panose="020B0604020202020204" pitchFamily="34" charset="0"/>
              <a:buChar char="•"/>
            </a:pPr>
            <a:r>
              <a:rPr lang="en-US" sz="818" i="1" dirty="0">
                <a:solidFill>
                  <a:prstClr val="black"/>
                </a:solidFill>
                <a:latin typeface="Calibri" panose="020F0502020204030204"/>
              </a:rPr>
              <a:t>Historical Fiction- Esperanza Rising </a:t>
            </a:r>
            <a:r>
              <a:rPr lang="en-US" sz="818" dirty="0">
                <a:solidFill>
                  <a:prstClr val="black"/>
                </a:solidFill>
                <a:latin typeface="Calibri" panose="020F0502020204030204"/>
              </a:rPr>
              <a:t>by Pam Munoz Ryan</a:t>
            </a:r>
          </a:p>
          <a:p>
            <a:pPr marL="115813" indent="-115813" defTabSz="623438">
              <a:buFont typeface="Arial" panose="020B0604020202020204" pitchFamily="34" charset="0"/>
              <a:buChar char="•"/>
            </a:pPr>
            <a:r>
              <a:rPr lang="en-US" sz="818" i="1" dirty="0">
                <a:solidFill>
                  <a:prstClr val="black"/>
                </a:solidFill>
                <a:latin typeface="Calibri" panose="020F0502020204030204"/>
              </a:rPr>
              <a:t>Independent Choice Novels </a:t>
            </a:r>
            <a:endParaRPr lang="en-US" sz="818" dirty="0">
              <a:solidFill>
                <a:prstClr val="black"/>
              </a:solidFill>
              <a:latin typeface="Calibri" panose="020F0502020204030204"/>
            </a:endParaRPr>
          </a:p>
          <a:p>
            <a:pPr marL="194824" indent="-194824" defTabSz="623438">
              <a:buFont typeface="Arial" panose="020B0604020202020204" pitchFamily="34" charset="0"/>
              <a:buChar char="•"/>
            </a:pPr>
            <a:endParaRPr lang="en-US" sz="955" i="1" dirty="0">
              <a:solidFill>
                <a:prstClr val="black"/>
              </a:solidFill>
              <a:latin typeface="Calibri" panose="020F0502020204030204"/>
            </a:endParaRPr>
          </a:p>
        </p:txBody>
      </p:sp>
      <p:sp>
        <p:nvSpPr>
          <p:cNvPr id="14" name="TextBox 13"/>
          <p:cNvSpPr txBox="1"/>
          <p:nvPr/>
        </p:nvSpPr>
        <p:spPr>
          <a:xfrm>
            <a:off x="6848784" y="4308266"/>
            <a:ext cx="1847657" cy="1665712"/>
          </a:xfrm>
          <a:prstGeom prst="rect">
            <a:avLst/>
          </a:prstGeom>
          <a:noFill/>
        </p:spPr>
        <p:txBody>
          <a:bodyPr wrap="square" rtlCol="0">
            <a:spAutoFit/>
          </a:bodyPr>
          <a:lstStyle/>
          <a:p>
            <a:pPr defTabSz="623438"/>
            <a:r>
              <a:rPr lang="en-US" sz="1227" dirty="0">
                <a:solidFill>
                  <a:prstClr val="black"/>
                </a:solidFill>
                <a:latin typeface="Bebas" panose="020B0606020202050201" pitchFamily="34" charset="0"/>
              </a:rPr>
              <a:t>Media</a:t>
            </a:r>
          </a:p>
          <a:p>
            <a:pPr marL="116895" indent="-116895" defTabSz="623438">
              <a:buFont typeface="Arial" panose="020B0604020202020204" pitchFamily="34" charset="0"/>
              <a:buChar char="•"/>
            </a:pPr>
            <a:r>
              <a:rPr lang="en-US" sz="818" i="1" dirty="0">
                <a:solidFill>
                  <a:prstClr val="black"/>
                </a:solidFill>
                <a:latin typeface="Calibri" panose="020F0502020204030204"/>
              </a:rPr>
              <a:t>Tangled </a:t>
            </a:r>
            <a:endParaRPr lang="en-US" sz="818" dirty="0">
              <a:solidFill>
                <a:prstClr val="black"/>
              </a:solidFill>
              <a:latin typeface="Calibri" panose="020F0502020204030204"/>
            </a:endParaRPr>
          </a:p>
          <a:p>
            <a:pPr marL="116895" indent="-116895" defTabSz="623438">
              <a:buFont typeface="Arial" panose="020B0604020202020204" pitchFamily="34" charset="0"/>
              <a:buChar char="•"/>
            </a:pPr>
            <a:r>
              <a:rPr lang="en-US" sz="818" i="1" dirty="0">
                <a:solidFill>
                  <a:prstClr val="black"/>
                </a:solidFill>
                <a:latin typeface="Calibri" panose="020F0502020204030204"/>
              </a:rPr>
              <a:t>McFarland, USA</a:t>
            </a:r>
          </a:p>
          <a:p>
            <a:pPr marL="116895" indent="-116895" defTabSz="623438">
              <a:buFont typeface="Arial" panose="020B0604020202020204" pitchFamily="34" charset="0"/>
              <a:buChar char="•"/>
            </a:pPr>
            <a:r>
              <a:rPr lang="en-US" sz="818" i="1" dirty="0">
                <a:solidFill>
                  <a:prstClr val="black"/>
                </a:solidFill>
                <a:latin typeface="Calibri" panose="020F0502020204030204"/>
              </a:rPr>
              <a:t>Flipped</a:t>
            </a:r>
          </a:p>
          <a:p>
            <a:pPr marL="116895" indent="-116895" defTabSz="623438">
              <a:buFont typeface="Arial" panose="020B0604020202020204" pitchFamily="34" charset="0"/>
              <a:buChar char="•"/>
            </a:pPr>
            <a:r>
              <a:rPr lang="en-US" sz="818" i="1" dirty="0">
                <a:solidFill>
                  <a:prstClr val="black"/>
                </a:solidFill>
                <a:latin typeface="Calibri" panose="020F0502020204030204"/>
              </a:rPr>
              <a:t>Inside Out</a:t>
            </a:r>
          </a:p>
          <a:p>
            <a:pPr marL="116895" indent="-116895" defTabSz="623438">
              <a:buFont typeface="Arial" panose="020B0604020202020204" pitchFamily="34" charset="0"/>
              <a:buChar char="•"/>
            </a:pPr>
            <a:r>
              <a:rPr lang="en-US" sz="818" i="1" dirty="0">
                <a:solidFill>
                  <a:prstClr val="black"/>
                </a:solidFill>
                <a:latin typeface="Calibri" panose="020F0502020204030204"/>
              </a:rPr>
              <a:t>Boy Meets World </a:t>
            </a:r>
          </a:p>
          <a:p>
            <a:pPr marL="116895" indent="-116895" defTabSz="623438">
              <a:buFont typeface="Arial" panose="020B0604020202020204" pitchFamily="34" charset="0"/>
              <a:buChar char="•"/>
            </a:pPr>
            <a:r>
              <a:rPr lang="en-US" sz="818" i="1" dirty="0">
                <a:solidFill>
                  <a:prstClr val="black"/>
                </a:solidFill>
                <a:latin typeface="Calibri" panose="020F0502020204030204"/>
              </a:rPr>
              <a:t>The Greatest Showman</a:t>
            </a:r>
          </a:p>
          <a:p>
            <a:pPr marL="116895" indent="-116895" defTabSz="623438">
              <a:buFont typeface="Arial" panose="020B0604020202020204" pitchFamily="34" charset="0"/>
              <a:buChar char="•"/>
            </a:pPr>
            <a:r>
              <a:rPr lang="en-US" sz="818" i="1" dirty="0">
                <a:solidFill>
                  <a:prstClr val="black"/>
                </a:solidFill>
                <a:latin typeface="Calibri" panose="020F0502020204030204"/>
              </a:rPr>
              <a:t>Frozen</a:t>
            </a:r>
          </a:p>
          <a:p>
            <a:pPr marL="116895" indent="-116895" defTabSz="623438">
              <a:buFont typeface="Arial" panose="020B0604020202020204" pitchFamily="34" charset="0"/>
              <a:buChar char="•"/>
            </a:pPr>
            <a:r>
              <a:rPr lang="en-US" sz="818" i="1" dirty="0">
                <a:solidFill>
                  <a:prstClr val="black"/>
                </a:solidFill>
                <a:latin typeface="Calibri" panose="020F0502020204030204"/>
              </a:rPr>
              <a:t>How to Train your Dragon</a:t>
            </a:r>
          </a:p>
          <a:p>
            <a:pPr marL="116895" indent="-116895" defTabSz="623438">
              <a:buFont typeface="Arial" panose="020B0604020202020204" pitchFamily="34" charset="0"/>
              <a:buChar char="•"/>
            </a:pPr>
            <a:r>
              <a:rPr lang="en-US" sz="818" i="1" dirty="0">
                <a:solidFill>
                  <a:prstClr val="black"/>
                </a:solidFill>
                <a:latin typeface="Calibri" panose="020F0502020204030204"/>
              </a:rPr>
              <a:t>Alabama Moon</a:t>
            </a:r>
          </a:p>
          <a:p>
            <a:pPr marL="116895" indent="-116895" defTabSz="623438">
              <a:buFont typeface="Arial" panose="020B0604020202020204" pitchFamily="34" charset="0"/>
              <a:buChar char="•"/>
            </a:pPr>
            <a:endParaRPr lang="en-US" sz="818" i="1" dirty="0">
              <a:solidFill>
                <a:prstClr val="black"/>
              </a:solidFill>
              <a:latin typeface="Calibri" panose="020F0502020204030204"/>
            </a:endParaRPr>
          </a:p>
          <a:p>
            <a:pPr marL="311719" lvl="1" defTabSz="623438"/>
            <a:endParaRPr lang="en-US" sz="818" i="1" dirty="0">
              <a:solidFill>
                <a:prstClr val="black"/>
              </a:solidFill>
              <a:latin typeface="Calibri" panose="020F0502020204030204"/>
            </a:endParaRPr>
          </a:p>
        </p:txBody>
      </p:sp>
      <p:sp>
        <p:nvSpPr>
          <p:cNvPr id="18" name="TextBox 17"/>
          <p:cNvSpPr txBox="1"/>
          <p:nvPr/>
        </p:nvSpPr>
        <p:spPr>
          <a:xfrm>
            <a:off x="3770167" y="397179"/>
            <a:ext cx="2744932" cy="1277657"/>
          </a:xfrm>
          <a:prstGeom prst="rect">
            <a:avLst/>
          </a:prstGeom>
          <a:noFill/>
        </p:spPr>
        <p:txBody>
          <a:bodyPr wrap="square" rtlCol="0">
            <a:spAutoFit/>
          </a:bodyPr>
          <a:lstStyle/>
          <a:p>
            <a:pPr defTabSz="623438"/>
            <a:r>
              <a:rPr lang="en-US" sz="1227" dirty="0">
                <a:solidFill>
                  <a:prstClr val="black"/>
                </a:solidFill>
                <a:latin typeface="Bebas" panose="020B0606020202050201" pitchFamily="34" charset="0"/>
              </a:rPr>
              <a:t>What you bring to the table</a:t>
            </a:r>
          </a:p>
          <a:p>
            <a:pPr marL="155859" indent="-155859" defTabSz="623438">
              <a:buFontTx/>
              <a:buAutoNum type="arabicPeriod"/>
            </a:pPr>
            <a:r>
              <a:rPr lang="en-US" sz="818" dirty="0">
                <a:solidFill>
                  <a:prstClr val="black"/>
                </a:solidFill>
                <a:latin typeface="Calibri" panose="020F0502020204030204"/>
              </a:rPr>
              <a:t>Respect others (including ideas, physical space, and property).</a:t>
            </a:r>
          </a:p>
          <a:p>
            <a:pPr marL="155859" indent="-155859" defTabSz="623438">
              <a:buFontTx/>
              <a:buAutoNum type="arabicPeriod"/>
            </a:pPr>
            <a:r>
              <a:rPr lang="en-US" sz="818" dirty="0">
                <a:solidFill>
                  <a:prstClr val="black"/>
                </a:solidFill>
                <a:latin typeface="Calibri" panose="020F0502020204030204"/>
              </a:rPr>
              <a:t>You’re a key member here- participate in learning &amp; thinking! </a:t>
            </a:r>
          </a:p>
          <a:p>
            <a:pPr marL="155859" indent="-155859" defTabSz="623438">
              <a:buFontTx/>
              <a:buAutoNum type="arabicPeriod"/>
            </a:pPr>
            <a:r>
              <a:rPr lang="en-US" sz="818" dirty="0">
                <a:solidFill>
                  <a:prstClr val="black"/>
                </a:solidFill>
                <a:latin typeface="Calibri" panose="020F0502020204030204"/>
              </a:rPr>
              <a:t>Be prepared with your assignments and materials. </a:t>
            </a:r>
          </a:p>
          <a:p>
            <a:pPr marL="155859" indent="-155859" defTabSz="623438">
              <a:buFontTx/>
              <a:buAutoNum type="arabicPeriod"/>
            </a:pPr>
            <a:r>
              <a:rPr lang="en-US" sz="818" dirty="0">
                <a:solidFill>
                  <a:prstClr val="black"/>
                </a:solidFill>
                <a:latin typeface="Calibri" panose="020F0502020204030204"/>
              </a:rPr>
              <a:t>If you have questions, ask! </a:t>
            </a:r>
          </a:p>
          <a:p>
            <a:pPr marL="155859" indent="-155859" defTabSz="623438">
              <a:buFontTx/>
              <a:buAutoNum type="arabicPeriod"/>
            </a:pPr>
            <a:r>
              <a:rPr lang="en-US" sz="818" dirty="0">
                <a:solidFill>
                  <a:prstClr val="black"/>
                </a:solidFill>
                <a:latin typeface="Calibri" panose="020F0502020204030204"/>
              </a:rPr>
              <a:t>Check classroom website regularly. Stay organized!</a:t>
            </a:r>
          </a:p>
          <a:p>
            <a:pPr marL="155859" indent="-155859" defTabSz="623438">
              <a:buFontTx/>
              <a:buAutoNum type="arabicPeriod"/>
            </a:pPr>
            <a:endParaRPr lang="en-US" sz="750" dirty="0">
              <a:solidFill>
                <a:prstClr val="black"/>
              </a:solidFill>
              <a:latin typeface="Calibri" panose="020F0502020204030204"/>
            </a:endParaRPr>
          </a:p>
        </p:txBody>
      </p:sp>
      <p:sp>
        <p:nvSpPr>
          <p:cNvPr id="19" name="TextBox 18"/>
          <p:cNvSpPr txBox="1"/>
          <p:nvPr/>
        </p:nvSpPr>
        <p:spPr>
          <a:xfrm>
            <a:off x="3776894" y="1504482"/>
            <a:ext cx="4694682" cy="700961"/>
          </a:xfrm>
          <a:prstGeom prst="rect">
            <a:avLst/>
          </a:prstGeom>
          <a:noFill/>
        </p:spPr>
        <p:txBody>
          <a:bodyPr wrap="square" rtlCol="0">
            <a:spAutoFit/>
          </a:bodyPr>
          <a:lstStyle/>
          <a:p>
            <a:pPr defTabSz="623438"/>
            <a:r>
              <a:rPr lang="en-US" sz="955" dirty="0">
                <a:solidFill>
                  <a:prstClr val="black"/>
                </a:solidFill>
                <a:latin typeface="Bebas" panose="020B0606020202050201" pitchFamily="34" charset="0"/>
              </a:rPr>
              <a:t>Cell phone &amp; device policy</a:t>
            </a:r>
            <a:endParaRPr lang="en-US" sz="955" dirty="0">
              <a:solidFill>
                <a:prstClr val="black"/>
              </a:solidFill>
              <a:latin typeface="Bebas" panose="020B0606020202050201" pitchFamily="34" charset="0"/>
            </a:endParaRPr>
          </a:p>
          <a:p>
            <a:pPr defTabSz="623438"/>
            <a:r>
              <a:rPr lang="en-US" sz="750" dirty="0">
                <a:solidFill>
                  <a:prstClr val="black"/>
                </a:solidFill>
                <a:latin typeface="Calibri" panose="020F0502020204030204"/>
              </a:rPr>
              <a:t>Cell phones are expected to be turned off and stored in school lockers during school </a:t>
            </a:r>
            <a:r>
              <a:rPr lang="en-US" sz="750" dirty="0">
                <a:solidFill>
                  <a:prstClr val="black"/>
                </a:solidFill>
                <a:latin typeface="Calibri" panose="020F0502020204030204"/>
              </a:rPr>
              <a:t>hours, unless prior permission has been given. </a:t>
            </a:r>
            <a:r>
              <a:rPr lang="en-US" sz="750" dirty="0">
                <a:solidFill>
                  <a:prstClr val="black"/>
                </a:solidFill>
                <a:latin typeface="Calibri" panose="020F0502020204030204"/>
              </a:rPr>
              <a:t>In the event that a cell phone </a:t>
            </a:r>
            <a:r>
              <a:rPr lang="en-US" sz="750" dirty="0">
                <a:solidFill>
                  <a:prstClr val="black"/>
                </a:solidFill>
                <a:latin typeface="Calibri" panose="020F0502020204030204"/>
              </a:rPr>
              <a:t>disrupts </a:t>
            </a:r>
            <a:r>
              <a:rPr lang="en-US" sz="750" dirty="0">
                <a:solidFill>
                  <a:prstClr val="black"/>
                </a:solidFill>
                <a:latin typeface="Calibri" panose="020F0502020204030204"/>
              </a:rPr>
              <a:t>our learning, the phone will be stored in the main office for parent pickup at the end of the school day. </a:t>
            </a:r>
            <a:r>
              <a:rPr lang="en-US" sz="750" dirty="0">
                <a:solidFill>
                  <a:prstClr val="black"/>
                </a:solidFill>
                <a:latin typeface="Calibri" panose="020F0502020204030204"/>
              </a:rPr>
              <a:t>Devices like Kindles CAN be used in class for any class novel with the expectation that they will be used </a:t>
            </a:r>
            <a:r>
              <a:rPr lang="en-US" sz="750" u="sng" dirty="0">
                <a:solidFill>
                  <a:prstClr val="black"/>
                </a:solidFill>
                <a:latin typeface="Calibri" panose="020F0502020204030204"/>
              </a:rPr>
              <a:t>only</a:t>
            </a:r>
            <a:r>
              <a:rPr lang="en-US" sz="750" dirty="0">
                <a:solidFill>
                  <a:prstClr val="black"/>
                </a:solidFill>
                <a:latin typeface="Calibri" panose="020F0502020204030204"/>
              </a:rPr>
              <a:t> for that purpose. Audiobooks can also be used in independent read time. </a:t>
            </a:r>
            <a:endParaRPr lang="en-US" sz="750" dirty="0">
              <a:solidFill>
                <a:prstClr val="black"/>
              </a:solidFill>
              <a:latin typeface="Calibri" panose="020F0502020204030204"/>
            </a:endParaRPr>
          </a:p>
        </p:txBody>
      </p:sp>
      <p:sp>
        <p:nvSpPr>
          <p:cNvPr id="22" name="TextBox 21"/>
          <p:cNvSpPr txBox="1"/>
          <p:nvPr/>
        </p:nvSpPr>
        <p:spPr>
          <a:xfrm>
            <a:off x="3770167" y="2155010"/>
            <a:ext cx="4649932" cy="816377"/>
          </a:xfrm>
          <a:prstGeom prst="rect">
            <a:avLst/>
          </a:prstGeom>
          <a:noFill/>
        </p:spPr>
        <p:txBody>
          <a:bodyPr wrap="square" rtlCol="0">
            <a:spAutoFit/>
          </a:bodyPr>
          <a:lstStyle/>
          <a:p>
            <a:pPr defTabSz="623438"/>
            <a:r>
              <a:rPr lang="en-US" sz="955" dirty="0">
                <a:solidFill>
                  <a:prstClr val="black"/>
                </a:solidFill>
                <a:latin typeface="Bebas" panose="020B0606020202050201" pitchFamily="34" charset="0"/>
              </a:rPr>
              <a:t>Academic integrity</a:t>
            </a:r>
          </a:p>
          <a:p>
            <a:pPr defTabSz="623438"/>
            <a:r>
              <a:rPr lang="en-US" sz="750" dirty="0">
                <a:solidFill>
                  <a:prstClr val="black"/>
                </a:solidFill>
                <a:latin typeface="Calibri" panose="020F0502020204030204"/>
              </a:rPr>
              <a:t>Academic honesty is expected. Cheating will not be tolerated. This includes, but is not limited to: copying another student’s work or allowing another student to copy</a:t>
            </a:r>
            <a:r>
              <a:rPr lang="en-US" sz="750" dirty="0">
                <a:solidFill>
                  <a:prstClr val="black"/>
                </a:solidFill>
                <a:latin typeface="Calibri" panose="020F0502020204030204"/>
              </a:rPr>
              <a:t>, </a:t>
            </a:r>
            <a:r>
              <a:rPr lang="en-US" sz="750" dirty="0">
                <a:solidFill>
                  <a:prstClr val="black"/>
                </a:solidFill>
                <a:latin typeface="Calibri" panose="020F0502020204030204"/>
              </a:rPr>
              <a:t>presenting another person’s work as your own (plagiarism), talking at any time during a test or quiz, having notes or books open during a test or quiz when not authorized, or looking at another student’s work during a test or quiz.  Any form of cheating will result in reduced and/or loss of credit at </a:t>
            </a:r>
            <a:r>
              <a:rPr lang="en-US" sz="750" dirty="0">
                <a:solidFill>
                  <a:prstClr val="black"/>
                </a:solidFill>
                <a:latin typeface="Calibri" panose="020F0502020204030204"/>
              </a:rPr>
              <a:t>teacher </a:t>
            </a:r>
            <a:r>
              <a:rPr lang="en-US" sz="750" dirty="0">
                <a:solidFill>
                  <a:prstClr val="black"/>
                </a:solidFill>
                <a:latin typeface="Calibri" panose="020F0502020204030204"/>
              </a:rPr>
              <a:t>discretion. </a:t>
            </a:r>
          </a:p>
        </p:txBody>
      </p:sp>
      <p:sp>
        <p:nvSpPr>
          <p:cNvPr id="23" name="TextBox 22"/>
          <p:cNvSpPr txBox="1"/>
          <p:nvPr/>
        </p:nvSpPr>
        <p:spPr>
          <a:xfrm>
            <a:off x="3770168" y="174645"/>
            <a:ext cx="2110334" cy="344069"/>
          </a:xfrm>
          <a:prstGeom prst="rect">
            <a:avLst/>
          </a:prstGeom>
          <a:noFill/>
        </p:spPr>
        <p:txBody>
          <a:bodyPr wrap="square" rtlCol="0">
            <a:spAutoFit/>
          </a:bodyPr>
          <a:lstStyle/>
          <a:p>
            <a:pPr defTabSz="623438"/>
            <a:r>
              <a:rPr lang="en-US" sz="1636" dirty="0">
                <a:solidFill>
                  <a:prstClr val="black"/>
                </a:solidFill>
                <a:latin typeface="Bebas" panose="020B0606020202050201" pitchFamily="34" charset="0"/>
              </a:rPr>
              <a:t>Guidelines for success</a:t>
            </a:r>
            <a:endParaRPr lang="en-US" sz="1636" dirty="0">
              <a:solidFill>
                <a:prstClr val="black"/>
              </a:solidFill>
              <a:latin typeface="Bebas" panose="020B0606020202050201" pitchFamily="34" charset="0"/>
            </a:endParaRPr>
          </a:p>
        </p:txBody>
      </p:sp>
      <p:sp>
        <p:nvSpPr>
          <p:cNvPr id="20" name="TextBox 19"/>
          <p:cNvSpPr txBox="1"/>
          <p:nvPr/>
        </p:nvSpPr>
        <p:spPr>
          <a:xfrm>
            <a:off x="6549240" y="392665"/>
            <a:ext cx="1894294" cy="784638"/>
          </a:xfrm>
          <a:prstGeom prst="rect">
            <a:avLst/>
          </a:prstGeom>
          <a:noFill/>
        </p:spPr>
        <p:txBody>
          <a:bodyPr wrap="square" rtlCol="0">
            <a:spAutoFit/>
          </a:bodyPr>
          <a:lstStyle/>
          <a:p>
            <a:pPr defTabSz="623438"/>
            <a:r>
              <a:rPr lang="en-US" sz="1227" dirty="0">
                <a:solidFill>
                  <a:prstClr val="black"/>
                </a:solidFill>
                <a:latin typeface="Bebas" panose="020B0606020202050201" pitchFamily="34" charset="0"/>
              </a:rPr>
              <a:t>Reminder system:</a:t>
            </a:r>
          </a:p>
          <a:p>
            <a:pPr defTabSz="623438"/>
            <a:r>
              <a:rPr lang="en-US" sz="818" dirty="0">
                <a:solidFill>
                  <a:prstClr val="black"/>
                </a:solidFill>
                <a:latin typeface="Calibri" panose="020F0502020204030204"/>
              </a:rPr>
              <a:t>1</a:t>
            </a:r>
            <a:r>
              <a:rPr lang="en-US" sz="818" baseline="30000" dirty="0">
                <a:solidFill>
                  <a:prstClr val="black"/>
                </a:solidFill>
                <a:latin typeface="Calibri" panose="020F0502020204030204"/>
              </a:rPr>
              <a:t>st</a:t>
            </a:r>
            <a:r>
              <a:rPr lang="en-US" sz="818" dirty="0">
                <a:solidFill>
                  <a:prstClr val="black"/>
                </a:solidFill>
                <a:latin typeface="Calibri" panose="020F0502020204030204"/>
              </a:rPr>
              <a:t> Reminder: Warning</a:t>
            </a:r>
          </a:p>
          <a:p>
            <a:pPr defTabSz="623438"/>
            <a:r>
              <a:rPr lang="en-US" sz="818" dirty="0">
                <a:solidFill>
                  <a:prstClr val="black"/>
                </a:solidFill>
                <a:latin typeface="Calibri" panose="020F0502020204030204"/>
              </a:rPr>
              <a:t>2</a:t>
            </a:r>
            <a:r>
              <a:rPr lang="en-US" sz="818" baseline="30000" dirty="0">
                <a:solidFill>
                  <a:prstClr val="black"/>
                </a:solidFill>
                <a:latin typeface="Calibri" panose="020F0502020204030204"/>
              </a:rPr>
              <a:t>nd </a:t>
            </a:r>
            <a:r>
              <a:rPr lang="en-US" sz="818" dirty="0">
                <a:solidFill>
                  <a:prstClr val="black"/>
                </a:solidFill>
                <a:latin typeface="Calibri" panose="020F0502020204030204"/>
              </a:rPr>
              <a:t>Reminder: Think sheet and discussion</a:t>
            </a:r>
          </a:p>
          <a:p>
            <a:pPr defTabSz="623438"/>
            <a:r>
              <a:rPr lang="en-US" sz="818" dirty="0">
                <a:solidFill>
                  <a:prstClr val="black"/>
                </a:solidFill>
                <a:latin typeface="Calibri" panose="020F0502020204030204"/>
              </a:rPr>
              <a:t>3</a:t>
            </a:r>
            <a:r>
              <a:rPr lang="en-US" sz="818" baseline="30000" dirty="0">
                <a:solidFill>
                  <a:prstClr val="black"/>
                </a:solidFill>
                <a:latin typeface="Calibri" panose="020F0502020204030204"/>
              </a:rPr>
              <a:t>rd </a:t>
            </a:r>
            <a:r>
              <a:rPr lang="en-US" sz="818" dirty="0">
                <a:solidFill>
                  <a:prstClr val="black"/>
                </a:solidFill>
                <a:latin typeface="Calibri" panose="020F0502020204030204"/>
              </a:rPr>
              <a:t>Reminder: Administrative referral</a:t>
            </a:r>
          </a:p>
        </p:txBody>
      </p:sp>
      <p:sp>
        <p:nvSpPr>
          <p:cNvPr id="21" name="TextBox 20"/>
          <p:cNvSpPr txBox="1"/>
          <p:nvPr/>
        </p:nvSpPr>
        <p:spPr>
          <a:xfrm>
            <a:off x="6567131" y="988150"/>
            <a:ext cx="929256" cy="784638"/>
          </a:xfrm>
          <a:prstGeom prst="rect">
            <a:avLst/>
          </a:prstGeom>
          <a:noFill/>
        </p:spPr>
        <p:txBody>
          <a:bodyPr wrap="square" rtlCol="0">
            <a:spAutoFit/>
          </a:bodyPr>
          <a:lstStyle/>
          <a:p>
            <a:pPr defTabSz="623438"/>
            <a:r>
              <a:rPr lang="en-US" sz="1227" dirty="0">
                <a:solidFill>
                  <a:prstClr val="black"/>
                </a:solidFill>
                <a:latin typeface="Bebas" panose="020B0606020202050201" pitchFamily="34" charset="0"/>
              </a:rPr>
              <a:t>fun stuff:</a:t>
            </a:r>
          </a:p>
          <a:p>
            <a:pPr marL="116895" indent="-116895" defTabSz="623438">
              <a:buFont typeface="Arial" panose="020B0604020202020204" pitchFamily="34" charset="0"/>
              <a:buChar char="•"/>
            </a:pPr>
            <a:r>
              <a:rPr lang="en-US" sz="818" dirty="0">
                <a:solidFill>
                  <a:prstClr val="black"/>
                </a:solidFill>
                <a:latin typeface="Calibri" panose="020F0502020204030204"/>
              </a:rPr>
              <a:t>Partner time</a:t>
            </a:r>
          </a:p>
          <a:p>
            <a:pPr marL="116895" indent="-116895" defTabSz="623438">
              <a:buFont typeface="Arial" panose="020B0604020202020204" pitchFamily="34" charset="0"/>
              <a:buChar char="•"/>
            </a:pPr>
            <a:r>
              <a:rPr lang="en-US" sz="818" dirty="0">
                <a:solidFill>
                  <a:prstClr val="black"/>
                </a:solidFill>
                <a:latin typeface="Calibri" panose="020F0502020204030204"/>
              </a:rPr>
              <a:t>Class games</a:t>
            </a:r>
          </a:p>
          <a:p>
            <a:pPr marL="116895" indent="-116895" defTabSz="623438">
              <a:buFont typeface="Arial" panose="020B0604020202020204" pitchFamily="34" charset="0"/>
              <a:buChar char="•"/>
            </a:pPr>
            <a:r>
              <a:rPr lang="en-US" sz="818" dirty="0">
                <a:solidFill>
                  <a:prstClr val="black"/>
                </a:solidFill>
                <a:latin typeface="Calibri" panose="020F0502020204030204"/>
              </a:rPr>
              <a:t>Celebrations</a:t>
            </a:r>
          </a:p>
          <a:p>
            <a:pPr marL="116895" indent="-116895" defTabSz="623438">
              <a:buFont typeface="Arial" panose="020B0604020202020204" pitchFamily="34" charset="0"/>
              <a:buChar char="•"/>
            </a:pPr>
            <a:endParaRPr lang="en-US" sz="818" dirty="0">
              <a:solidFill>
                <a:prstClr val="black"/>
              </a:solidFill>
              <a:latin typeface="Calibri" panose="020F0502020204030204"/>
            </a:endParaRPr>
          </a:p>
        </p:txBody>
      </p:sp>
      <p:sp>
        <p:nvSpPr>
          <p:cNvPr id="24" name="TextBox 23"/>
          <p:cNvSpPr txBox="1"/>
          <p:nvPr/>
        </p:nvSpPr>
        <p:spPr>
          <a:xfrm>
            <a:off x="7259109" y="1052551"/>
            <a:ext cx="1264499" cy="721672"/>
          </a:xfrm>
          <a:prstGeom prst="rect">
            <a:avLst/>
          </a:prstGeom>
          <a:noFill/>
        </p:spPr>
        <p:txBody>
          <a:bodyPr wrap="square" rtlCol="0">
            <a:spAutoFit/>
          </a:bodyPr>
          <a:lstStyle/>
          <a:p>
            <a:pPr defTabSz="623438"/>
            <a:endParaRPr lang="en-US" sz="818" dirty="0">
              <a:solidFill>
                <a:prstClr val="black"/>
              </a:solidFill>
              <a:latin typeface="American Purpose" pitchFamily="2" charset="0"/>
            </a:endParaRPr>
          </a:p>
          <a:p>
            <a:pPr marL="115813" indent="-115813" defTabSz="623438">
              <a:buFont typeface="Arial" panose="020B0604020202020204" pitchFamily="34" charset="0"/>
              <a:buChar char="•"/>
            </a:pPr>
            <a:r>
              <a:rPr lang="en-US" sz="818" dirty="0">
                <a:solidFill>
                  <a:prstClr val="black"/>
                </a:solidFill>
                <a:latin typeface="Calibri" panose="020F0502020204030204"/>
              </a:rPr>
              <a:t>The Puzzle</a:t>
            </a:r>
          </a:p>
          <a:p>
            <a:pPr marL="116895" indent="-116895" defTabSz="623438">
              <a:buFont typeface="Arial" panose="020B0604020202020204" pitchFamily="34" charset="0"/>
              <a:buChar char="•"/>
            </a:pPr>
            <a:r>
              <a:rPr lang="en-US" sz="818" dirty="0">
                <a:solidFill>
                  <a:prstClr val="black"/>
                </a:solidFill>
                <a:latin typeface="Calibri" panose="020F0502020204030204"/>
              </a:rPr>
              <a:t>Independent Reading Time</a:t>
            </a:r>
          </a:p>
          <a:p>
            <a:pPr marL="116895" indent="-116895" defTabSz="623438">
              <a:buFont typeface="Arial" panose="020B0604020202020204" pitchFamily="34" charset="0"/>
              <a:buChar char="•"/>
            </a:pPr>
            <a:endParaRPr lang="en-US" sz="818" dirty="0">
              <a:solidFill>
                <a:prstClr val="black"/>
              </a:solidFill>
              <a:latin typeface="Calibri" panose="020F0502020204030204"/>
            </a:endParaRPr>
          </a:p>
        </p:txBody>
      </p:sp>
      <p:sp>
        <p:nvSpPr>
          <p:cNvPr id="25" name="TextBox 24"/>
          <p:cNvSpPr txBox="1"/>
          <p:nvPr/>
        </p:nvSpPr>
        <p:spPr>
          <a:xfrm>
            <a:off x="3770168" y="3484724"/>
            <a:ext cx="1835150" cy="344069"/>
          </a:xfrm>
          <a:prstGeom prst="rect">
            <a:avLst/>
          </a:prstGeom>
          <a:noFill/>
        </p:spPr>
        <p:txBody>
          <a:bodyPr wrap="square" rtlCol="0">
            <a:spAutoFit/>
          </a:bodyPr>
          <a:lstStyle/>
          <a:p>
            <a:pPr defTabSz="623438"/>
            <a:r>
              <a:rPr lang="en-US" sz="1636" dirty="0">
                <a:solidFill>
                  <a:prstClr val="black"/>
                </a:solidFill>
                <a:latin typeface="Bebas" panose="020B0606020202050201" pitchFamily="34" charset="0"/>
              </a:rPr>
              <a:t>curriculum</a:t>
            </a:r>
            <a:endParaRPr lang="en-US" sz="1636" dirty="0">
              <a:solidFill>
                <a:prstClr val="black"/>
              </a:solidFill>
              <a:latin typeface="Bebas" panose="020B0606020202050201" pitchFamily="34" charset="0"/>
            </a:endParaRPr>
          </a:p>
        </p:txBody>
      </p:sp>
      <p:sp>
        <p:nvSpPr>
          <p:cNvPr id="26" name="TextBox 25"/>
          <p:cNvSpPr txBox="1"/>
          <p:nvPr/>
        </p:nvSpPr>
        <p:spPr>
          <a:xfrm>
            <a:off x="6083203" y="3904873"/>
            <a:ext cx="2251999" cy="469937"/>
          </a:xfrm>
          <a:prstGeom prst="rect">
            <a:avLst/>
          </a:prstGeom>
          <a:noFill/>
        </p:spPr>
        <p:txBody>
          <a:bodyPr wrap="square" rtlCol="0">
            <a:spAutoFit/>
          </a:bodyPr>
          <a:lstStyle/>
          <a:p>
            <a:pPr marL="115813" indent="-115813" defTabSz="623438">
              <a:buFont typeface="Arial" panose="020B0604020202020204" pitchFamily="34" charset="0"/>
              <a:buChar char="•"/>
            </a:pPr>
            <a:r>
              <a:rPr lang="en-US" sz="818" i="1" dirty="0">
                <a:solidFill>
                  <a:prstClr val="black"/>
                </a:solidFill>
                <a:latin typeface="Calibri" panose="020F0502020204030204"/>
              </a:rPr>
              <a:t>Nonfiction- Book Club Selections </a:t>
            </a:r>
            <a:endParaRPr lang="en-US" sz="818" dirty="0">
              <a:solidFill>
                <a:prstClr val="black"/>
              </a:solidFill>
              <a:latin typeface="American Purpose" pitchFamily="2" charset="0"/>
            </a:endParaRPr>
          </a:p>
          <a:p>
            <a:pPr marL="115813" indent="-115813" defTabSz="623438">
              <a:buFont typeface="Arial" panose="020B0604020202020204" pitchFamily="34" charset="0"/>
              <a:buChar char="•"/>
            </a:pPr>
            <a:r>
              <a:rPr lang="en-US" sz="818" dirty="0">
                <a:solidFill>
                  <a:prstClr val="black"/>
                </a:solidFill>
                <a:latin typeface="Calibri" panose="020F0502020204030204"/>
              </a:rPr>
              <a:t>Choice Selections by Watt Key (Author in April)</a:t>
            </a:r>
          </a:p>
        </p:txBody>
      </p:sp>
      <p:sp>
        <p:nvSpPr>
          <p:cNvPr id="27" name="TextBox 26"/>
          <p:cNvSpPr txBox="1"/>
          <p:nvPr/>
        </p:nvSpPr>
        <p:spPr>
          <a:xfrm>
            <a:off x="3792394" y="4565126"/>
            <a:ext cx="1350241" cy="1036374"/>
          </a:xfrm>
          <a:prstGeom prst="rect">
            <a:avLst/>
          </a:prstGeom>
          <a:noFill/>
        </p:spPr>
        <p:txBody>
          <a:bodyPr wrap="square" rtlCol="0">
            <a:spAutoFit/>
          </a:bodyPr>
          <a:lstStyle/>
          <a:p>
            <a:pPr defTabSz="623438"/>
            <a:r>
              <a:rPr lang="en-US" sz="1227" dirty="0">
                <a:solidFill>
                  <a:prstClr val="black"/>
                </a:solidFill>
                <a:latin typeface="Bebas" panose="020B0606020202050201" pitchFamily="34" charset="0"/>
              </a:rPr>
              <a:t>Writing</a:t>
            </a:r>
            <a:endParaRPr lang="en-US" sz="955" dirty="0">
              <a:solidFill>
                <a:prstClr val="black"/>
              </a:solidFill>
              <a:latin typeface="Bebas" panose="020B0606020202050201" pitchFamily="34" charset="0"/>
            </a:endParaRPr>
          </a:p>
          <a:p>
            <a:pPr marL="115813" indent="-115813" defTabSz="623438">
              <a:buFont typeface="Arial" panose="020B0604020202020204" pitchFamily="34" charset="0"/>
              <a:buChar char="•"/>
            </a:pPr>
            <a:r>
              <a:rPr lang="en-US" sz="818" dirty="0">
                <a:solidFill>
                  <a:prstClr val="black"/>
                </a:solidFill>
                <a:latin typeface="Calibri" panose="020F0502020204030204"/>
              </a:rPr>
              <a:t>CWERC paragraphs (multiple formats)</a:t>
            </a:r>
            <a:endParaRPr lang="en-US" sz="818" dirty="0">
              <a:solidFill>
                <a:prstClr val="black"/>
              </a:solidFill>
              <a:latin typeface="Calibri" panose="020F0502020204030204"/>
            </a:endParaRPr>
          </a:p>
          <a:p>
            <a:pPr marL="115813" indent="-115813" defTabSz="623438">
              <a:buFont typeface="Arial" panose="020B0604020202020204" pitchFamily="34" charset="0"/>
              <a:buChar char="•"/>
            </a:pPr>
            <a:r>
              <a:rPr lang="en-US" sz="818" dirty="0">
                <a:solidFill>
                  <a:prstClr val="black"/>
                </a:solidFill>
                <a:latin typeface="Calibri" panose="020F0502020204030204"/>
              </a:rPr>
              <a:t>Compare/contrast essay</a:t>
            </a:r>
          </a:p>
          <a:p>
            <a:pPr marL="115813" indent="-115813" defTabSz="623438">
              <a:buFont typeface="Arial" panose="020B0604020202020204" pitchFamily="34" charset="0"/>
              <a:buChar char="•"/>
            </a:pPr>
            <a:r>
              <a:rPr lang="en-US" sz="818" dirty="0">
                <a:solidFill>
                  <a:prstClr val="black"/>
                </a:solidFill>
                <a:latin typeface="Calibri" panose="020F0502020204030204"/>
              </a:rPr>
              <a:t>Research project</a:t>
            </a:r>
          </a:p>
          <a:p>
            <a:pPr marL="115813" indent="-115813" defTabSz="623438">
              <a:buFont typeface="Arial" panose="020B0604020202020204" pitchFamily="34" charset="0"/>
              <a:buChar char="•"/>
            </a:pPr>
            <a:r>
              <a:rPr lang="en-US" sz="818" dirty="0">
                <a:solidFill>
                  <a:prstClr val="black"/>
                </a:solidFill>
                <a:latin typeface="Calibri" panose="020F0502020204030204"/>
              </a:rPr>
              <a:t>Literary analysis</a:t>
            </a:r>
          </a:p>
          <a:p>
            <a:pPr marL="115813" indent="-115813" defTabSz="623438">
              <a:buFont typeface="Arial" panose="020B0604020202020204" pitchFamily="34" charset="0"/>
              <a:buChar char="•"/>
            </a:pPr>
            <a:r>
              <a:rPr lang="en-US" sz="818" dirty="0">
                <a:solidFill>
                  <a:prstClr val="black"/>
                </a:solidFill>
                <a:latin typeface="Calibri" panose="020F0502020204030204"/>
              </a:rPr>
              <a:t>Personal narrative</a:t>
            </a:r>
          </a:p>
        </p:txBody>
      </p:sp>
      <p:sp>
        <p:nvSpPr>
          <p:cNvPr id="28" name="TextBox 27"/>
          <p:cNvSpPr txBox="1"/>
          <p:nvPr/>
        </p:nvSpPr>
        <p:spPr>
          <a:xfrm>
            <a:off x="5320589" y="4565126"/>
            <a:ext cx="1350241" cy="1036374"/>
          </a:xfrm>
          <a:prstGeom prst="rect">
            <a:avLst/>
          </a:prstGeom>
          <a:noFill/>
        </p:spPr>
        <p:txBody>
          <a:bodyPr wrap="square" rtlCol="0">
            <a:spAutoFit/>
          </a:bodyPr>
          <a:lstStyle/>
          <a:p>
            <a:pPr defTabSz="623438"/>
            <a:r>
              <a:rPr lang="en-US" sz="1227" dirty="0">
                <a:solidFill>
                  <a:prstClr val="black"/>
                </a:solidFill>
                <a:latin typeface="Bebas" panose="020B0606020202050201" pitchFamily="34" charset="0"/>
              </a:rPr>
              <a:t>structure</a:t>
            </a:r>
          </a:p>
          <a:p>
            <a:pPr marL="115813" indent="-115813" defTabSz="623438">
              <a:buFont typeface="Arial" panose="020B0604020202020204" pitchFamily="34" charset="0"/>
              <a:buChar char="•"/>
            </a:pPr>
            <a:r>
              <a:rPr lang="en-US" sz="818" dirty="0">
                <a:solidFill>
                  <a:prstClr val="black"/>
                </a:solidFill>
                <a:latin typeface="Calibri" panose="020F0502020204030204"/>
              </a:rPr>
              <a:t>Parts of speech</a:t>
            </a:r>
          </a:p>
          <a:p>
            <a:pPr marL="115813" indent="-115813" defTabSz="623438">
              <a:buFont typeface="Arial" panose="020B0604020202020204" pitchFamily="34" charset="0"/>
              <a:buChar char="•"/>
            </a:pPr>
            <a:r>
              <a:rPr lang="en-US" sz="818" dirty="0">
                <a:solidFill>
                  <a:prstClr val="black"/>
                </a:solidFill>
                <a:latin typeface="Calibri" panose="020F0502020204030204"/>
              </a:rPr>
              <a:t>Subject and predicate</a:t>
            </a:r>
            <a:endParaRPr lang="en-US" sz="818" dirty="0">
              <a:solidFill>
                <a:prstClr val="black"/>
              </a:solidFill>
              <a:latin typeface="Calibri" panose="020F0502020204030204"/>
            </a:endParaRPr>
          </a:p>
          <a:p>
            <a:pPr marL="115813" indent="-115813" defTabSz="623438">
              <a:buFont typeface="Arial" panose="020B0604020202020204" pitchFamily="34" charset="0"/>
              <a:buChar char="•"/>
            </a:pPr>
            <a:r>
              <a:rPr lang="en-US" sz="818" dirty="0">
                <a:solidFill>
                  <a:prstClr val="black"/>
                </a:solidFill>
                <a:latin typeface="Calibri" panose="020F0502020204030204"/>
              </a:rPr>
              <a:t>Clauses and phrases</a:t>
            </a:r>
          </a:p>
          <a:p>
            <a:pPr marL="115813" indent="-115813" defTabSz="623438">
              <a:buFont typeface="Arial" panose="020B0604020202020204" pitchFamily="34" charset="0"/>
              <a:buChar char="•"/>
            </a:pPr>
            <a:r>
              <a:rPr lang="en-US" sz="818" dirty="0">
                <a:solidFill>
                  <a:prstClr val="black"/>
                </a:solidFill>
                <a:latin typeface="Calibri" panose="020F0502020204030204"/>
              </a:rPr>
              <a:t>Comma rules</a:t>
            </a:r>
          </a:p>
          <a:p>
            <a:pPr marL="115813" indent="-115813" defTabSz="623438">
              <a:buFont typeface="Arial" panose="020B0604020202020204" pitchFamily="34" charset="0"/>
              <a:buChar char="•"/>
            </a:pPr>
            <a:r>
              <a:rPr lang="en-US" sz="818" dirty="0">
                <a:solidFill>
                  <a:prstClr val="black"/>
                </a:solidFill>
                <a:latin typeface="Calibri" panose="020F0502020204030204"/>
              </a:rPr>
              <a:t>Simple, complex, and compound sentences</a:t>
            </a:r>
          </a:p>
        </p:txBody>
      </p:sp>
      <p:cxnSp>
        <p:nvCxnSpPr>
          <p:cNvPr id="29" name="Straight Connector 28"/>
          <p:cNvCxnSpPr/>
          <p:nvPr/>
        </p:nvCxnSpPr>
        <p:spPr>
          <a:xfrm>
            <a:off x="3733483" y="5712764"/>
            <a:ext cx="4733444" cy="4906"/>
          </a:xfrm>
          <a:prstGeom prst="line">
            <a:avLst/>
          </a:prstGeom>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3728978" y="5732726"/>
            <a:ext cx="1835150" cy="302262"/>
          </a:xfrm>
          <a:prstGeom prst="rect">
            <a:avLst/>
          </a:prstGeom>
          <a:noFill/>
        </p:spPr>
        <p:txBody>
          <a:bodyPr wrap="square" rtlCol="0">
            <a:spAutoFit/>
          </a:bodyPr>
          <a:lstStyle/>
          <a:p>
            <a:pPr defTabSz="623438"/>
            <a:r>
              <a:rPr lang="en-US" sz="1364" dirty="0">
                <a:solidFill>
                  <a:prstClr val="black"/>
                </a:solidFill>
                <a:latin typeface="Bebas" panose="020B0606020202050201" pitchFamily="34" charset="0"/>
              </a:rPr>
              <a:t>A word about self-care</a:t>
            </a:r>
            <a:endParaRPr lang="en-US" sz="1364" dirty="0">
              <a:solidFill>
                <a:prstClr val="black"/>
              </a:solidFill>
              <a:latin typeface="Bebas" panose="020B0606020202050201" pitchFamily="34" charset="0"/>
            </a:endParaRPr>
          </a:p>
        </p:txBody>
      </p:sp>
      <p:sp>
        <p:nvSpPr>
          <p:cNvPr id="32" name="TextBox 31"/>
          <p:cNvSpPr txBox="1"/>
          <p:nvPr/>
        </p:nvSpPr>
        <p:spPr>
          <a:xfrm>
            <a:off x="3728978" y="5920669"/>
            <a:ext cx="4735873" cy="595804"/>
          </a:xfrm>
          <a:prstGeom prst="rect">
            <a:avLst/>
          </a:prstGeom>
          <a:noFill/>
        </p:spPr>
        <p:txBody>
          <a:bodyPr wrap="square" rtlCol="0">
            <a:spAutoFit/>
          </a:bodyPr>
          <a:lstStyle/>
          <a:p>
            <a:pPr defTabSz="623438"/>
            <a:r>
              <a:rPr lang="en-US" sz="818" dirty="0">
                <a:solidFill>
                  <a:prstClr val="black"/>
                </a:solidFill>
                <a:latin typeface="Calibri" panose="020F0502020204030204"/>
              </a:rPr>
              <a:t>Most of us have lives that are jam-packed with school, extra-</a:t>
            </a:r>
            <a:r>
              <a:rPr lang="en-US" sz="818" dirty="0" err="1">
                <a:solidFill>
                  <a:prstClr val="black"/>
                </a:solidFill>
                <a:latin typeface="Calibri" panose="020F0502020204030204"/>
              </a:rPr>
              <a:t>curriculars</a:t>
            </a:r>
            <a:r>
              <a:rPr lang="en-US" sz="818" dirty="0">
                <a:solidFill>
                  <a:prstClr val="black"/>
                </a:solidFill>
                <a:latin typeface="Calibri" panose="020F0502020204030204"/>
              </a:rPr>
              <a:t>, and social and family obligations. With all of that going on, it’s easy to feel overwhelmed. Remember to take care of </a:t>
            </a:r>
            <a:r>
              <a:rPr lang="en-US" sz="818" u="sng" dirty="0">
                <a:solidFill>
                  <a:prstClr val="black"/>
                </a:solidFill>
                <a:latin typeface="Calibri" panose="020F0502020204030204"/>
              </a:rPr>
              <a:t>your</a:t>
            </a:r>
            <a:r>
              <a:rPr lang="en-US" sz="818" dirty="0">
                <a:solidFill>
                  <a:prstClr val="black"/>
                </a:solidFill>
                <a:latin typeface="Calibri" panose="020F0502020204030204"/>
              </a:rPr>
              <a:t> basic needs so you feel your best. Most importantly, if you are struggling with something, ask for help! </a:t>
            </a:r>
            <a:r>
              <a:rPr lang="en-US" sz="818" dirty="0">
                <a:solidFill>
                  <a:prstClr val="black"/>
                </a:solidFill>
                <a:latin typeface="Calibri" panose="020F0502020204030204"/>
              </a:rPr>
              <a:t>You matter to this classroom  family and you belong here</a:t>
            </a:r>
            <a:r>
              <a:rPr lang="en-US" sz="818" dirty="0">
                <a:solidFill>
                  <a:prstClr val="black"/>
                </a:solidFill>
                <a:latin typeface="Calibri" panose="020F0502020204030204"/>
              </a:rPr>
              <a:t>. I am always here to talk between classes and during lunch! </a:t>
            </a:r>
            <a:r>
              <a:rPr lang="en-US" sz="818" dirty="0">
                <a:solidFill>
                  <a:prstClr val="black"/>
                </a:solidFill>
                <a:latin typeface="Calibri" panose="020F0502020204030204"/>
                <a:sym typeface="Wingdings" panose="05000000000000000000" pitchFamily="2" charset="2"/>
              </a:rPr>
              <a:t></a:t>
            </a:r>
            <a:endParaRPr lang="en-US" sz="818" dirty="0">
              <a:solidFill>
                <a:prstClr val="black"/>
              </a:solidFill>
              <a:latin typeface="Calibri" panose="020F0502020204030204"/>
            </a:endParaRPr>
          </a:p>
        </p:txBody>
      </p:sp>
      <p:sp>
        <p:nvSpPr>
          <p:cNvPr id="31" name="TextBox 30"/>
          <p:cNvSpPr txBox="1"/>
          <p:nvPr/>
        </p:nvSpPr>
        <p:spPr>
          <a:xfrm>
            <a:off x="3770167" y="2908194"/>
            <a:ext cx="4649932" cy="585545"/>
          </a:xfrm>
          <a:prstGeom prst="rect">
            <a:avLst/>
          </a:prstGeom>
          <a:noFill/>
        </p:spPr>
        <p:txBody>
          <a:bodyPr wrap="square" rtlCol="0">
            <a:spAutoFit/>
          </a:bodyPr>
          <a:lstStyle/>
          <a:p>
            <a:pPr defTabSz="623438"/>
            <a:r>
              <a:rPr lang="en-US" sz="955" dirty="0">
                <a:solidFill>
                  <a:prstClr val="black"/>
                </a:solidFill>
                <a:latin typeface="Bebas" panose="020B0606020202050201" pitchFamily="34" charset="0"/>
              </a:rPr>
              <a:t>Universal supports</a:t>
            </a:r>
          </a:p>
          <a:p>
            <a:pPr defTabSz="623438"/>
            <a:r>
              <a:rPr lang="en-US" sz="750" dirty="0">
                <a:solidFill>
                  <a:prstClr val="black"/>
                </a:solidFill>
                <a:latin typeface="Calibri" panose="020F0502020204030204"/>
              </a:rPr>
              <a:t>Strategies used in class to support all learners include: Strategic seating, check-ins and conferencing during independent work time, access to technology for written expression, Google Doc availability for work submission, and study guide availability one week prior to assessment. </a:t>
            </a:r>
          </a:p>
        </p:txBody>
      </p:sp>
    </p:spTree>
    <p:extLst>
      <p:ext uri="{BB962C8B-B14F-4D97-AF65-F5344CB8AC3E}">
        <p14:creationId xmlns:p14="http://schemas.microsoft.com/office/powerpoint/2010/main" val="4094960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917</Words>
  <Application>Microsoft Office PowerPoint</Application>
  <PresentationFormat>Widescreen</PresentationFormat>
  <Paragraphs>85</Paragraphs>
  <Slides>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vt:i4>
      </vt:variant>
    </vt:vector>
  </HeadingPairs>
  <TitlesOfParts>
    <vt:vector size="10" baseType="lpstr">
      <vt:lpstr>American Purpose</vt:lpstr>
      <vt:lpstr>Arial</vt:lpstr>
      <vt:lpstr>Bebas</vt:lpstr>
      <vt:lpstr>Calibri</vt:lpstr>
      <vt:lpstr>Calibri Light</vt:lpstr>
      <vt:lpstr>Wingdings</vt:lpstr>
      <vt:lpstr>Office Theme</vt:lpstr>
      <vt:lpstr>1_Office Theme</vt:lpstr>
      <vt:lpstr>PowerPoint Presentation</vt:lpstr>
      <vt:lpstr>PowerPoint Presentation</vt:lpstr>
    </vt:vector>
  </TitlesOfParts>
  <Company>Rochester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Minaudo, Brianne</dc:creator>
  <cp:lastModifiedBy>Minaudo, Brianne</cp:lastModifiedBy>
  <cp:revision>1</cp:revision>
  <dcterms:created xsi:type="dcterms:W3CDTF">2019-09-06T21:24:21Z</dcterms:created>
  <dcterms:modified xsi:type="dcterms:W3CDTF">2019-09-06T21:24:34Z</dcterms:modified>
</cp:coreProperties>
</file>